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288" r:id="rId2"/>
    <p:sldId id="282" r:id="rId3"/>
    <p:sldId id="277" r:id="rId4"/>
    <p:sldId id="281" r:id="rId5"/>
    <p:sldId id="269" r:id="rId6"/>
    <p:sldId id="268" r:id="rId7"/>
    <p:sldId id="275" r:id="rId8"/>
    <p:sldId id="289" r:id="rId9"/>
    <p:sldId id="276" r:id="rId10"/>
    <p:sldId id="290" r:id="rId11"/>
    <p:sldId id="273" r:id="rId12"/>
    <p:sldId id="267" r:id="rId13"/>
    <p:sldId id="279" r:id="rId14"/>
    <p:sldId id="283" r:id="rId15"/>
    <p:sldId id="274" r:id="rId16"/>
    <p:sldId id="278" r:id="rId17"/>
    <p:sldId id="272" r:id="rId18"/>
    <p:sldId id="291" r:id="rId19"/>
    <p:sldId id="263" r:id="rId20"/>
    <p:sldId id="284" r:id="rId21"/>
    <p:sldId id="285" r:id="rId22"/>
    <p:sldId id="280" r:id="rId23"/>
    <p:sldId id="287" r:id="rId24"/>
    <p:sldId id="266" r:id="rId25"/>
    <p:sldId id="256" r:id="rId26"/>
    <p:sldId id="258" r:id="rId27"/>
    <p:sldId id="259" r:id="rId28"/>
    <p:sldId id="264" r:id="rId29"/>
    <p:sldId id="270" r:id="rId30"/>
    <p:sldId id="257" r:id="rId31"/>
    <p:sldId id="261" r:id="rId32"/>
    <p:sldId id="260"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2629" autoAdjust="0"/>
  </p:normalViewPr>
  <p:slideViewPr>
    <p:cSldViewPr snapToGrid="0">
      <p:cViewPr varScale="1">
        <p:scale>
          <a:sx n="60" d="100"/>
          <a:sy n="60"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B86F5-855B-451E-828B-CC47F41DBCD3}" type="doc">
      <dgm:prSet loTypeId="urn:microsoft.com/office/officeart/2005/8/layout/hierarchy6" loCatId="hierarchy" qsTypeId="urn:microsoft.com/office/officeart/2005/8/quickstyle/simple1" qsCatId="simple" csTypeId="urn:microsoft.com/office/officeart/2005/8/colors/accent5_5" csCatId="accent5" phldr="1"/>
      <dgm:spPr/>
      <dgm:t>
        <a:bodyPr/>
        <a:lstStyle/>
        <a:p>
          <a:endParaRPr lang="en-US"/>
        </a:p>
      </dgm:t>
    </dgm:pt>
    <dgm:pt modelId="{3DF603A7-CB53-496F-9195-595C0FED360C}">
      <dgm:prSet phldrT="[Text]"/>
      <dgm:spPr/>
      <dgm:t>
        <a:bodyPr/>
        <a:lstStyle/>
        <a:p>
          <a:r>
            <a:rPr lang="he-IL" dirty="0">
              <a:solidFill>
                <a:schemeClr val="tx1"/>
              </a:solidFill>
              <a:latin typeface="Gisha" panose="020B0502040204020203" pitchFamily="34" charset="-79"/>
              <a:cs typeface="Gisha" panose="020B0502040204020203" pitchFamily="34" charset="-79"/>
            </a:rPr>
            <a:t>מערכת עצבים אוטונומית</a:t>
          </a:r>
          <a:br>
            <a:rPr lang="en-US" dirty="0">
              <a:solidFill>
                <a:schemeClr val="tx1"/>
              </a:solidFill>
              <a:latin typeface="Gisha" panose="020B0502040204020203" pitchFamily="34" charset="-79"/>
              <a:cs typeface="Gisha" panose="020B0502040204020203" pitchFamily="34" charset="-79"/>
            </a:rPr>
          </a:br>
          <a:r>
            <a:rPr lang="en-US" dirty="0">
              <a:solidFill>
                <a:schemeClr val="tx1"/>
              </a:solidFill>
              <a:latin typeface="Gisha" panose="020B0502040204020203" pitchFamily="34" charset="-79"/>
              <a:cs typeface="Gisha" panose="020B0502040204020203" pitchFamily="34" charset="-79"/>
            </a:rPr>
            <a:t>ANS</a:t>
          </a:r>
        </a:p>
      </dgm:t>
    </dgm:pt>
    <dgm:pt modelId="{3CF2EA55-FA23-442A-8B1E-0194B9493165}" type="parTrans" cxnId="{87B34A77-EC9F-4F02-A1DB-370B0E1F79F2}">
      <dgm:prSet/>
      <dgm:spPr/>
      <dgm:t>
        <a:bodyPr/>
        <a:lstStyle/>
        <a:p>
          <a:endParaRPr lang="en-US"/>
        </a:p>
      </dgm:t>
    </dgm:pt>
    <dgm:pt modelId="{4DF84624-E275-4DFA-A1FF-64833B26D4DC}" type="sibTrans" cxnId="{87B34A77-EC9F-4F02-A1DB-370B0E1F79F2}">
      <dgm:prSet/>
      <dgm:spPr/>
      <dgm:t>
        <a:bodyPr/>
        <a:lstStyle/>
        <a:p>
          <a:endParaRPr lang="en-US"/>
        </a:p>
      </dgm:t>
    </dgm:pt>
    <dgm:pt modelId="{73DA8587-C3BD-4134-B613-5DD6D4734B86}">
      <dgm:prSet phldrT="[Text]"/>
      <dgm:spPr/>
      <dgm:t>
        <a:bodyPr/>
        <a:lstStyle/>
        <a:p>
          <a:r>
            <a:rPr lang="he-IL" dirty="0">
              <a:solidFill>
                <a:schemeClr val="tx1"/>
              </a:solidFill>
              <a:latin typeface="Gisha" panose="020B0502040204020203" pitchFamily="34" charset="-79"/>
              <a:cs typeface="Gisha" panose="020B0502040204020203" pitchFamily="34" charset="-79"/>
            </a:rPr>
            <a:t>מערכת סימפטטית</a:t>
          </a:r>
        </a:p>
        <a:p>
          <a:r>
            <a:rPr lang="he-IL" dirty="0">
              <a:solidFill>
                <a:schemeClr val="tx1"/>
              </a:solidFill>
              <a:latin typeface="Gisha" panose="020B0502040204020203" pitchFamily="34" charset="-79"/>
              <a:cs typeface="Gisha" panose="020B0502040204020203" pitchFamily="34" charset="-79"/>
            </a:rPr>
            <a:t>מצב חירום</a:t>
          </a:r>
        </a:p>
        <a:p>
          <a:r>
            <a:rPr lang="en-US" dirty="0">
              <a:solidFill>
                <a:schemeClr val="tx1"/>
              </a:solidFill>
              <a:latin typeface="Gisha" panose="020B0502040204020203" pitchFamily="34" charset="-79"/>
              <a:cs typeface="Gisha" panose="020B0502040204020203" pitchFamily="34" charset="-79"/>
            </a:rPr>
            <a:t>Fight or flight</a:t>
          </a:r>
        </a:p>
      </dgm:t>
    </dgm:pt>
    <dgm:pt modelId="{6814ED92-A5A7-434B-8C74-1DFEEC157714}" type="parTrans" cxnId="{B5B0A73A-0A9E-4289-AB38-98462A866C42}">
      <dgm:prSet/>
      <dgm:spPr/>
      <dgm:t>
        <a:bodyPr/>
        <a:lstStyle/>
        <a:p>
          <a:endParaRPr lang="en-US"/>
        </a:p>
      </dgm:t>
    </dgm:pt>
    <dgm:pt modelId="{F270B99A-007F-46A3-83EC-BC87931D1303}" type="sibTrans" cxnId="{B5B0A73A-0A9E-4289-AB38-98462A866C42}">
      <dgm:prSet/>
      <dgm:spPr/>
      <dgm:t>
        <a:bodyPr/>
        <a:lstStyle/>
        <a:p>
          <a:endParaRPr lang="en-US"/>
        </a:p>
      </dgm:t>
    </dgm:pt>
    <dgm:pt modelId="{3597EEBD-2E0B-43DF-93A0-3AF171F42B5A}">
      <dgm:prSet phldrT="[Text]"/>
      <dgm:spPr/>
      <dgm:t>
        <a:bodyPr/>
        <a:lstStyle/>
        <a:p>
          <a:r>
            <a:rPr lang="he-IL" dirty="0">
              <a:solidFill>
                <a:schemeClr val="tx1"/>
              </a:solidFill>
              <a:latin typeface="Gisha" panose="020B0502040204020203" pitchFamily="34" charset="-79"/>
              <a:cs typeface="Gisha" panose="020B0502040204020203" pitchFamily="34" charset="-79"/>
            </a:rPr>
            <a:t>מערכת פרא סימפטטית</a:t>
          </a:r>
        </a:p>
        <a:p>
          <a:r>
            <a:rPr lang="he-IL" dirty="0">
              <a:solidFill>
                <a:schemeClr val="tx1"/>
              </a:solidFill>
              <a:latin typeface="Gisha" panose="020B0502040204020203" pitchFamily="34" charset="-79"/>
              <a:cs typeface="Gisha" panose="020B0502040204020203" pitchFamily="34" charset="-79"/>
            </a:rPr>
            <a:t>שמירה על הומיאוסטזיס - איזון</a:t>
          </a:r>
          <a:endParaRPr lang="en-US" dirty="0">
            <a:solidFill>
              <a:schemeClr val="tx1"/>
            </a:solidFill>
            <a:latin typeface="Gisha" panose="020B0502040204020203" pitchFamily="34" charset="-79"/>
            <a:cs typeface="Gisha" panose="020B0502040204020203" pitchFamily="34" charset="-79"/>
          </a:endParaRPr>
        </a:p>
      </dgm:t>
    </dgm:pt>
    <dgm:pt modelId="{BDBC688A-ECA3-421C-A625-6383F213FDDC}" type="parTrans" cxnId="{1203A460-7800-4CF4-B681-C2FD0444A342}">
      <dgm:prSet/>
      <dgm:spPr/>
      <dgm:t>
        <a:bodyPr/>
        <a:lstStyle/>
        <a:p>
          <a:endParaRPr lang="en-US"/>
        </a:p>
      </dgm:t>
    </dgm:pt>
    <dgm:pt modelId="{2A8EE75E-026D-4BA3-965E-F341DA8882CF}" type="sibTrans" cxnId="{1203A460-7800-4CF4-B681-C2FD0444A342}">
      <dgm:prSet/>
      <dgm:spPr/>
      <dgm:t>
        <a:bodyPr/>
        <a:lstStyle/>
        <a:p>
          <a:endParaRPr lang="en-US"/>
        </a:p>
      </dgm:t>
    </dgm:pt>
    <dgm:pt modelId="{0A514847-9B90-42A2-91B5-9EF86ECCB9D8}" type="pres">
      <dgm:prSet presAssocID="{FE5B86F5-855B-451E-828B-CC47F41DBCD3}" presName="mainComposite" presStyleCnt="0">
        <dgm:presLayoutVars>
          <dgm:chPref val="1"/>
          <dgm:dir/>
          <dgm:animOne val="branch"/>
          <dgm:animLvl val="lvl"/>
          <dgm:resizeHandles val="exact"/>
        </dgm:presLayoutVars>
      </dgm:prSet>
      <dgm:spPr/>
    </dgm:pt>
    <dgm:pt modelId="{67E82126-14B2-4C94-AA2E-644D37054206}" type="pres">
      <dgm:prSet presAssocID="{FE5B86F5-855B-451E-828B-CC47F41DBCD3}" presName="hierFlow" presStyleCnt="0"/>
      <dgm:spPr/>
    </dgm:pt>
    <dgm:pt modelId="{4A7FE3F7-B6F5-4364-849F-684EE3DFC00D}" type="pres">
      <dgm:prSet presAssocID="{FE5B86F5-855B-451E-828B-CC47F41DBCD3}" presName="hierChild1" presStyleCnt="0">
        <dgm:presLayoutVars>
          <dgm:chPref val="1"/>
          <dgm:animOne val="branch"/>
          <dgm:animLvl val="lvl"/>
        </dgm:presLayoutVars>
      </dgm:prSet>
      <dgm:spPr/>
    </dgm:pt>
    <dgm:pt modelId="{C48C1B54-5B85-4896-9DC9-1ABA843FBDC4}" type="pres">
      <dgm:prSet presAssocID="{3DF603A7-CB53-496F-9195-595C0FED360C}" presName="Name14" presStyleCnt="0"/>
      <dgm:spPr/>
    </dgm:pt>
    <dgm:pt modelId="{B98A26A7-6164-451B-B66B-CD80206A26C8}" type="pres">
      <dgm:prSet presAssocID="{3DF603A7-CB53-496F-9195-595C0FED360C}" presName="level1Shape" presStyleLbl="node0" presStyleIdx="0" presStyleCnt="1">
        <dgm:presLayoutVars>
          <dgm:chPref val="3"/>
        </dgm:presLayoutVars>
      </dgm:prSet>
      <dgm:spPr/>
    </dgm:pt>
    <dgm:pt modelId="{A0FA5899-362F-450A-BC0A-2F8436B1116C}" type="pres">
      <dgm:prSet presAssocID="{3DF603A7-CB53-496F-9195-595C0FED360C}" presName="hierChild2" presStyleCnt="0"/>
      <dgm:spPr/>
    </dgm:pt>
    <dgm:pt modelId="{AC342ED7-3A6D-4D83-AE2D-4B95E043A930}" type="pres">
      <dgm:prSet presAssocID="{BDBC688A-ECA3-421C-A625-6383F213FDDC}" presName="Name19" presStyleLbl="parChTrans1D2" presStyleIdx="0" presStyleCnt="2"/>
      <dgm:spPr/>
    </dgm:pt>
    <dgm:pt modelId="{AAC37F61-C72F-42EC-9724-45505F327C8E}" type="pres">
      <dgm:prSet presAssocID="{3597EEBD-2E0B-43DF-93A0-3AF171F42B5A}" presName="Name21" presStyleCnt="0"/>
      <dgm:spPr/>
    </dgm:pt>
    <dgm:pt modelId="{684681E7-B071-4082-9C4B-160253545AFC}" type="pres">
      <dgm:prSet presAssocID="{3597EEBD-2E0B-43DF-93A0-3AF171F42B5A}" presName="level2Shape" presStyleLbl="node2" presStyleIdx="0" presStyleCnt="2"/>
      <dgm:spPr/>
    </dgm:pt>
    <dgm:pt modelId="{C215BE83-3AF0-4445-8874-1AB799697473}" type="pres">
      <dgm:prSet presAssocID="{3597EEBD-2E0B-43DF-93A0-3AF171F42B5A}" presName="hierChild3" presStyleCnt="0"/>
      <dgm:spPr/>
    </dgm:pt>
    <dgm:pt modelId="{571B0D79-7DE2-4FBB-9623-5C1673B9E58D}" type="pres">
      <dgm:prSet presAssocID="{6814ED92-A5A7-434B-8C74-1DFEEC157714}" presName="Name19" presStyleLbl="parChTrans1D2" presStyleIdx="1" presStyleCnt="2"/>
      <dgm:spPr/>
    </dgm:pt>
    <dgm:pt modelId="{E3817E16-CCA1-4993-8542-BEF5AB16D8AA}" type="pres">
      <dgm:prSet presAssocID="{73DA8587-C3BD-4134-B613-5DD6D4734B86}" presName="Name21" presStyleCnt="0"/>
      <dgm:spPr/>
    </dgm:pt>
    <dgm:pt modelId="{7DA19EFC-152B-4707-9136-9681E1F0D58A}" type="pres">
      <dgm:prSet presAssocID="{73DA8587-C3BD-4134-B613-5DD6D4734B86}" presName="level2Shape" presStyleLbl="node2" presStyleIdx="1" presStyleCnt="2"/>
      <dgm:spPr/>
    </dgm:pt>
    <dgm:pt modelId="{AD724B4D-7945-494E-B559-3948BAEFACE5}" type="pres">
      <dgm:prSet presAssocID="{73DA8587-C3BD-4134-B613-5DD6D4734B86}" presName="hierChild3" presStyleCnt="0"/>
      <dgm:spPr/>
    </dgm:pt>
    <dgm:pt modelId="{3B3ECE0D-F6C4-4B4C-8A76-1FAE6CAE690B}" type="pres">
      <dgm:prSet presAssocID="{FE5B86F5-855B-451E-828B-CC47F41DBCD3}" presName="bgShapesFlow" presStyleCnt="0"/>
      <dgm:spPr/>
    </dgm:pt>
  </dgm:ptLst>
  <dgm:cxnLst>
    <dgm:cxn modelId="{EDEEB239-9D38-4C84-9422-DA9BC2295116}" type="presOf" srcId="{3DF603A7-CB53-496F-9195-595C0FED360C}" destId="{B98A26A7-6164-451B-B66B-CD80206A26C8}" srcOrd="0" destOrd="0" presId="urn:microsoft.com/office/officeart/2005/8/layout/hierarchy6"/>
    <dgm:cxn modelId="{B5B0A73A-0A9E-4289-AB38-98462A866C42}" srcId="{3DF603A7-CB53-496F-9195-595C0FED360C}" destId="{73DA8587-C3BD-4134-B613-5DD6D4734B86}" srcOrd="1" destOrd="0" parTransId="{6814ED92-A5A7-434B-8C74-1DFEEC157714}" sibTransId="{F270B99A-007F-46A3-83EC-BC87931D1303}"/>
    <dgm:cxn modelId="{1203A460-7800-4CF4-B681-C2FD0444A342}" srcId="{3DF603A7-CB53-496F-9195-595C0FED360C}" destId="{3597EEBD-2E0B-43DF-93A0-3AF171F42B5A}" srcOrd="0" destOrd="0" parTransId="{BDBC688A-ECA3-421C-A625-6383F213FDDC}" sibTransId="{2A8EE75E-026D-4BA3-965E-F341DA8882CF}"/>
    <dgm:cxn modelId="{D8654E46-D246-40AF-A7D8-17F9776C46F2}" type="presOf" srcId="{FE5B86F5-855B-451E-828B-CC47F41DBCD3}" destId="{0A514847-9B90-42A2-91B5-9EF86ECCB9D8}" srcOrd="0" destOrd="0" presId="urn:microsoft.com/office/officeart/2005/8/layout/hierarchy6"/>
    <dgm:cxn modelId="{F5331277-CF78-4CED-A6E2-08CEDD23590E}" type="presOf" srcId="{BDBC688A-ECA3-421C-A625-6383F213FDDC}" destId="{AC342ED7-3A6D-4D83-AE2D-4B95E043A930}" srcOrd="0" destOrd="0" presId="urn:microsoft.com/office/officeart/2005/8/layout/hierarchy6"/>
    <dgm:cxn modelId="{87B34A77-EC9F-4F02-A1DB-370B0E1F79F2}" srcId="{FE5B86F5-855B-451E-828B-CC47F41DBCD3}" destId="{3DF603A7-CB53-496F-9195-595C0FED360C}" srcOrd="0" destOrd="0" parTransId="{3CF2EA55-FA23-442A-8B1E-0194B9493165}" sibTransId="{4DF84624-E275-4DFA-A1FF-64833B26D4DC}"/>
    <dgm:cxn modelId="{FBE066AB-642E-42D2-8748-84259AC37FF5}" type="presOf" srcId="{3597EEBD-2E0B-43DF-93A0-3AF171F42B5A}" destId="{684681E7-B071-4082-9C4B-160253545AFC}" srcOrd="0" destOrd="0" presId="urn:microsoft.com/office/officeart/2005/8/layout/hierarchy6"/>
    <dgm:cxn modelId="{49DF04C2-1AA7-4C77-9FCE-DA8D53A3671B}" type="presOf" srcId="{73DA8587-C3BD-4134-B613-5DD6D4734B86}" destId="{7DA19EFC-152B-4707-9136-9681E1F0D58A}" srcOrd="0" destOrd="0" presId="urn:microsoft.com/office/officeart/2005/8/layout/hierarchy6"/>
    <dgm:cxn modelId="{1E73EDF2-5E21-4BE5-90C1-F52402E1E0E3}" type="presOf" srcId="{6814ED92-A5A7-434B-8C74-1DFEEC157714}" destId="{571B0D79-7DE2-4FBB-9623-5C1673B9E58D}" srcOrd="0" destOrd="0" presId="urn:microsoft.com/office/officeart/2005/8/layout/hierarchy6"/>
    <dgm:cxn modelId="{9B161E47-3B77-4983-BB93-88C99F65A78C}" type="presParOf" srcId="{0A514847-9B90-42A2-91B5-9EF86ECCB9D8}" destId="{67E82126-14B2-4C94-AA2E-644D37054206}" srcOrd="0" destOrd="0" presId="urn:microsoft.com/office/officeart/2005/8/layout/hierarchy6"/>
    <dgm:cxn modelId="{12CB0AD7-E880-4F76-885A-6208A9ED72CB}" type="presParOf" srcId="{67E82126-14B2-4C94-AA2E-644D37054206}" destId="{4A7FE3F7-B6F5-4364-849F-684EE3DFC00D}" srcOrd="0" destOrd="0" presId="urn:microsoft.com/office/officeart/2005/8/layout/hierarchy6"/>
    <dgm:cxn modelId="{F59039BC-0EB2-42A8-AAD4-0C1BF35D33AF}" type="presParOf" srcId="{4A7FE3F7-B6F5-4364-849F-684EE3DFC00D}" destId="{C48C1B54-5B85-4896-9DC9-1ABA843FBDC4}" srcOrd="0" destOrd="0" presId="urn:microsoft.com/office/officeart/2005/8/layout/hierarchy6"/>
    <dgm:cxn modelId="{AE999757-C7E4-43F7-BF7D-5FC3F8DFDBA1}" type="presParOf" srcId="{C48C1B54-5B85-4896-9DC9-1ABA843FBDC4}" destId="{B98A26A7-6164-451B-B66B-CD80206A26C8}" srcOrd="0" destOrd="0" presId="urn:microsoft.com/office/officeart/2005/8/layout/hierarchy6"/>
    <dgm:cxn modelId="{3CDE3E2C-BF57-420F-840C-8D0F0419CA2B}" type="presParOf" srcId="{C48C1B54-5B85-4896-9DC9-1ABA843FBDC4}" destId="{A0FA5899-362F-450A-BC0A-2F8436B1116C}" srcOrd="1" destOrd="0" presId="urn:microsoft.com/office/officeart/2005/8/layout/hierarchy6"/>
    <dgm:cxn modelId="{7EBC2A4A-C96E-4B0D-9A93-C4A9967323E6}" type="presParOf" srcId="{A0FA5899-362F-450A-BC0A-2F8436B1116C}" destId="{AC342ED7-3A6D-4D83-AE2D-4B95E043A930}" srcOrd="0" destOrd="0" presId="urn:microsoft.com/office/officeart/2005/8/layout/hierarchy6"/>
    <dgm:cxn modelId="{EBD40EA0-220F-43E2-B3BB-0EFE2F337AB8}" type="presParOf" srcId="{A0FA5899-362F-450A-BC0A-2F8436B1116C}" destId="{AAC37F61-C72F-42EC-9724-45505F327C8E}" srcOrd="1" destOrd="0" presId="urn:microsoft.com/office/officeart/2005/8/layout/hierarchy6"/>
    <dgm:cxn modelId="{D3D98C09-525B-4D47-9DCA-9559134346EA}" type="presParOf" srcId="{AAC37F61-C72F-42EC-9724-45505F327C8E}" destId="{684681E7-B071-4082-9C4B-160253545AFC}" srcOrd="0" destOrd="0" presId="urn:microsoft.com/office/officeart/2005/8/layout/hierarchy6"/>
    <dgm:cxn modelId="{6842EB93-4324-41CE-A496-0D8A06C429B0}" type="presParOf" srcId="{AAC37F61-C72F-42EC-9724-45505F327C8E}" destId="{C215BE83-3AF0-4445-8874-1AB799697473}" srcOrd="1" destOrd="0" presId="urn:microsoft.com/office/officeart/2005/8/layout/hierarchy6"/>
    <dgm:cxn modelId="{33508443-741F-45BA-8B98-3DE1706D7B8A}" type="presParOf" srcId="{A0FA5899-362F-450A-BC0A-2F8436B1116C}" destId="{571B0D79-7DE2-4FBB-9623-5C1673B9E58D}" srcOrd="2" destOrd="0" presId="urn:microsoft.com/office/officeart/2005/8/layout/hierarchy6"/>
    <dgm:cxn modelId="{3F91CF97-B2C9-4C0E-9C92-774FE3B2D981}" type="presParOf" srcId="{A0FA5899-362F-450A-BC0A-2F8436B1116C}" destId="{E3817E16-CCA1-4993-8542-BEF5AB16D8AA}" srcOrd="3" destOrd="0" presId="urn:microsoft.com/office/officeart/2005/8/layout/hierarchy6"/>
    <dgm:cxn modelId="{5D69FF51-B3AA-4772-B05F-80FD6A8670FE}" type="presParOf" srcId="{E3817E16-CCA1-4993-8542-BEF5AB16D8AA}" destId="{7DA19EFC-152B-4707-9136-9681E1F0D58A}" srcOrd="0" destOrd="0" presId="urn:microsoft.com/office/officeart/2005/8/layout/hierarchy6"/>
    <dgm:cxn modelId="{87057296-4735-47C6-B2C8-DC008E2F4A28}" type="presParOf" srcId="{E3817E16-CCA1-4993-8542-BEF5AB16D8AA}" destId="{AD724B4D-7945-494E-B559-3948BAEFACE5}" srcOrd="1" destOrd="0" presId="urn:microsoft.com/office/officeart/2005/8/layout/hierarchy6"/>
    <dgm:cxn modelId="{E49BE99E-F248-4397-B8E1-1481B5ABE3B4}" type="presParOf" srcId="{0A514847-9B90-42A2-91B5-9EF86ECCB9D8}" destId="{3B3ECE0D-F6C4-4B4C-8A76-1FAE6CAE690B}"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A26A7-6164-451B-B66B-CD80206A26C8}">
      <dsp:nvSpPr>
        <dsp:cNvPr id="0" name=""/>
        <dsp:cNvSpPr/>
      </dsp:nvSpPr>
      <dsp:spPr>
        <a:xfrm>
          <a:off x="2498937" y="1245"/>
          <a:ext cx="3841200" cy="2560800"/>
        </a:xfrm>
        <a:prstGeom prst="roundRect">
          <a:avLst>
            <a:gd name="adj" fmla="val 10000"/>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he-IL" sz="3400" kern="1200" dirty="0">
              <a:solidFill>
                <a:schemeClr val="tx1"/>
              </a:solidFill>
              <a:latin typeface="Gisha" panose="020B0502040204020203" pitchFamily="34" charset="-79"/>
              <a:cs typeface="Gisha" panose="020B0502040204020203" pitchFamily="34" charset="-79"/>
            </a:rPr>
            <a:t>מערכת עצבים אוטונומית</a:t>
          </a:r>
          <a:br>
            <a:rPr lang="en-US" sz="3400" kern="1200" dirty="0">
              <a:solidFill>
                <a:schemeClr val="tx1"/>
              </a:solidFill>
              <a:latin typeface="Gisha" panose="020B0502040204020203" pitchFamily="34" charset="-79"/>
              <a:cs typeface="Gisha" panose="020B0502040204020203" pitchFamily="34" charset="-79"/>
            </a:rPr>
          </a:br>
          <a:r>
            <a:rPr lang="en-US" sz="3400" kern="1200" dirty="0">
              <a:solidFill>
                <a:schemeClr val="tx1"/>
              </a:solidFill>
              <a:latin typeface="Gisha" panose="020B0502040204020203" pitchFamily="34" charset="-79"/>
              <a:cs typeface="Gisha" panose="020B0502040204020203" pitchFamily="34" charset="-79"/>
            </a:rPr>
            <a:t>ANS</a:t>
          </a:r>
        </a:p>
      </dsp:txBody>
      <dsp:txXfrm>
        <a:off x="2573940" y="76248"/>
        <a:ext cx="3691194" cy="2410794"/>
      </dsp:txXfrm>
    </dsp:sp>
    <dsp:sp modelId="{AC342ED7-3A6D-4D83-AE2D-4B95E043A930}">
      <dsp:nvSpPr>
        <dsp:cNvPr id="0" name=""/>
        <dsp:cNvSpPr/>
      </dsp:nvSpPr>
      <dsp:spPr>
        <a:xfrm>
          <a:off x="1922757" y="2562045"/>
          <a:ext cx="2496780" cy="1024320"/>
        </a:xfrm>
        <a:custGeom>
          <a:avLst/>
          <a:gdLst/>
          <a:ahLst/>
          <a:cxnLst/>
          <a:rect l="0" t="0" r="0" b="0"/>
          <a:pathLst>
            <a:path>
              <a:moveTo>
                <a:pt x="2496780" y="0"/>
              </a:moveTo>
              <a:lnTo>
                <a:pt x="2496780" y="512160"/>
              </a:lnTo>
              <a:lnTo>
                <a:pt x="0" y="512160"/>
              </a:lnTo>
              <a:lnTo>
                <a:pt x="0" y="1024320"/>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4681E7-B071-4082-9C4B-160253545AFC}">
      <dsp:nvSpPr>
        <dsp:cNvPr id="0" name=""/>
        <dsp:cNvSpPr/>
      </dsp:nvSpPr>
      <dsp:spPr>
        <a:xfrm>
          <a:off x="2157" y="3586366"/>
          <a:ext cx="3841200" cy="2560800"/>
        </a:xfrm>
        <a:prstGeom prst="roundRect">
          <a:avLst>
            <a:gd name="adj" fmla="val 10000"/>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he-IL" sz="3400" kern="1200" dirty="0">
              <a:solidFill>
                <a:schemeClr val="tx1"/>
              </a:solidFill>
              <a:latin typeface="Gisha" panose="020B0502040204020203" pitchFamily="34" charset="-79"/>
              <a:cs typeface="Gisha" panose="020B0502040204020203" pitchFamily="34" charset="-79"/>
            </a:rPr>
            <a:t>מערכת פרא סימפטטית</a:t>
          </a:r>
        </a:p>
        <a:p>
          <a:pPr marL="0" lvl="0" indent="0" algn="ctr" defTabSz="1511300">
            <a:lnSpc>
              <a:spcPct val="90000"/>
            </a:lnSpc>
            <a:spcBef>
              <a:spcPct val="0"/>
            </a:spcBef>
            <a:spcAft>
              <a:spcPct val="35000"/>
            </a:spcAft>
            <a:buNone/>
          </a:pPr>
          <a:r>
            <a:rPr lang="he-IL" sz="3400" kern="1200" dirty="0">
              <a:solidFill>
                <a:schemeClr val="tx1"/>
              </a:solidFill>
              <a:latin typeface="Gisha" panose="020B0502040204020203" pitchFamily="34" charset="-79"/>
              <a:cs typeface="Gisha" panose="020B0502040204020203" pitchFamily="34" charset="-79"/>
            </a:rPr>
            <a:t>שמירה על הומיאוסטזיס - איזון</a:t>
          </a:r>
          <a:endParaRPr lang="en-US" sz="3400" kern="1200" dirty="0">
            <a:solidFill>
              <a:schemeClr val="tx1"/>
            </a:solidFill>
            <a:latin typeface="Gisha" panose="020B0502040204020203" pitchFamily="34" charset="-79"/>
            <a:cs typeface="Gisha" panose="020B0502040204020203" pitchFamily="34" charset="-79"/>
          </a:endParaRPr>
        </a:p>
      </dsp:txBody>
      <dsp:txXfrm>
        <a:off x="77160" y="3661369"/>
        <a:ext cx="3691194" cy="2410794"/>
      </dsp:txXfrm>
    </dsp:sp>
    <dsp:sp modelId="{571B0D79-7DE2-4FBB-9623-5C1673B9E58D}">
      <dsp:nvSpPr>
        <dsp:cNvPr id="0" name=""/>
        <dsp:cNvSpPr/>
      </dsp:nvSpPr>
      <dsp:spPr>
        <a:xfrm>
          <a:off x="4419538" y="2562045"/>
          <a:ext cx="2496780" cy="1024320"/>
        </a:xfrm>
        <a:custGeom>
          <a:avLst/>
          <a:gdLst/>
          <a:ahLst/>
          <a:cxnLst/>
          <a:rect l="0" t="0" r="0" b="0"/>
          <a:pathLst>
            <a:path>
              <a:moveTo>
                <a:pt x="0" y="0"/>
              </a:moveTo>
              <a:lnTo>
                <a:pt x="0" y="512160"/>
              </a:lnTo>
              <a:lnTo>
                <a:pt x="2496780" y="512160"/>
              </a:lnTo>
              <a:lnTo>
                <a:pt x="2496780" y="1024320"/>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19EFC-152B-4707-9136-9681E1F0D58A}">
      <dsp:nvSpPr>
        <dsp:cNvPr id="0" name=""/>
        <dsp:cNvSpPr/>
      </dsp:nvSpPr>
      <dsp:spPr>
        <a:xfrm>
          <a:off x="4995718" y="3586366"/>
          <a:ext cx="3841200" cy="2560800"/>
        </a:xfrm>
        <a:prstGeom prst="roundRect">
          <a:avLst>
            <a:gd name="adj" fmla="val 10000"/>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he-IL" sz="3400" kern="1200" dirty="0">
              <a:solidFill>
                <a:schemeClr val="tx1"/>
              </a:solidFill>
              <a:latin typeface="Gisha" panose="020B0502040204020203" pitchFamily="34" charset="-79"/>
              <a:cs typeface="Gisha" panose="020B0502040204020203" pitchFamily="34" charset="-79"/>
            </a:rPr>
            <a:t>מערכת סימפטטית</a:t>
          </a:r>
        </a:p>
        <a:p>
          <a:pPr marL="0" lvl="0" indent="0" algn="ctr" defTabSz="1511300">
            <a:lnSpc>
              <a:spcPct val="90000"/>
            </a:lnSpc>
            <a:spcBef>
              <a:spcPct val="0"/>
            </a:spcBef>
            <a:spcAft>
              <a:spcPct val="35000"/>
            </a:spcAft>
            <a:buNone/>
          </a:pPr>
          <a:r>
            <a:rPr lang="he-IL" sz="3400" kern="1200" dirty="0">
              <a:solidFill>
                <a:schemeClr val="tx1"/>
              </a:solidFill>
              <a:latin typeface="Gisha" panose="020B0502040204020203" pitchFamily="34" charset="-79"/>
              <a:cs typeface="Gisha" panose="020B0502040204020203" pitchFamily="34" charset="-79"/>
            </a:rPr>
            <a:t>מצב חירום</a:t>
          </a:r>
        </a:p>
        <a:p>
          <a:pPr marL="0" lvl="0" indent="0" algn="ctr" defTabSz="1511300">
            <a:lnSpc>
              <a:spcPct val="90000"/>
            </a:lnSpc>
            <a:spcBef>
              <a:spcPct val="0"/>
            </a:spcBef>
            <a:spcAft>
              <a:spcPct val="35000"/>
            </a:spcAft>
            <a:buNone/>
          </a:pPr>
          <a:r>
            <a:rPr lang="en-US" sz="3400" kern="1200" dirty="0">
              <a:solidFill>
                <a:schemeClr val="tx1"/>
              </a:solidFill>
              <a:latin typeface="Gisha" panose="020B0502040204020203" pitchFamily="34" charset="-79"/>
              <a:cs typeface="Gisha" panose="020B0502040204020203" pitchFamily="34" charset="-79"/>
            </a:rPr>
            <a:t>Fight or flight</a:t>
          </a:r>
        </a:p>
      </dsp:txBody>
      <dsp:txXfrm>
        <a:off x="5070721" y="3661369"/>
        <a:ext cx="3691194" cy="24107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7E7D274-DEC9-4BB3-8571-D491AF86C383}" type="datetimeFigureOut">
              <a:rPr lang="he-IL" smtClean="0"/>
              <a:t>כ"ט/תשרי/תשפ"ד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79B28B6-8409-4D4D-AA2F-9698E6E00191}" type="slidenum">
              <a:rPr lang="he-IL" smtClean="0"/>
              <a:t>‹#›</a:t>
            </a:fld>
            <a:endParaRPr lang="he-IL"/>
          </a:p>
        </p:txBody>
      </p:sp>
    </p:spTree>
    <p:extLst>
      <p:ext uri="{BB962C8B-B14F-4D97-AF65-F5344CB8AC3E}">
        <p14:creationId xmlns:p14="http://schemas.microsoft.com/office/powerpoint/2010/main" val="2402966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ure.com/articles/nri157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ajp.psychiatryonline.org/doi/10.1176/ajp.156.6.837" TargetMode="External"/><Relationship Id="rId5" Type="http://schemas.openxmlformats.org/officeDocument/2006/relationships/hyperlink" Target="https://care.diabetesjournals.org/content/15/10/1413" TargetMode="External"/><Relationship Id="rId4" Type="http://schemas.openxmlformats.org/officeDocument/2006/relationships/hyperlink" Target="https://www.ahajournals.org/doi/full/10.1161/01.cir.99.16.219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amanetwork.com/journals/jamainternalmedicine/fullarticle/2110998"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ciencedirect.com/science/article/pii/S1053810010000681" TargetMode="External"/><Relationship Id="rId5" Type="http://schemas.openxmlformats.org/officeDocument/2006/relationships/hyperlink" Target="https://jamanetwork.com/journals/jamainternalmedicine/fullarticle/1809754" TargetMode="External"/><Relationship Id="rId4" Type="http://schemas.openxmlformats.org/officeDocument/2006/relationships/hyperlink" Target="https://www.internationaljournalofcardiology.com/article/S0167-5273(14)00313-3/full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S0T9KvdsnfQ"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 המצגת והפעילות כתבתי בהיעזרות בצ'אט </a:t>
            </a:r>
            <a:r>
              <a:rPr lang="en-US" dirty="0"/>
              <a:t>GPT </a:t>
            </a:r>
          </a:p>
          <a:p>
            <a:r>
              <a:rPr lang="he-IL" dirty="0"/>
              <a:t>השתדלתי לאמת ולהסתמך על ידע מקצועי שלי ושל </a:t>
            </a:r>
            <a:r>
              <a:rPr lang="he-IL" dirty="0" err="1"/>
              <a:t>אחריםות</a:t>
            </a:r>
            <a:r>
              <a:rPr lang="he-IL" dirty="0"/>
              <a:t>, אבל מפאת הדחיפות, זה ללא תחקיר מעמיק. יכולים להיות אי דיוקים. מתנצלת מראש</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a:t>
            </a:fld>
            <a:endParaRPr lang="he-IL"/>
          </a:p>
        </p:txBody>
      </p:sp>
    </p:spTree>
    <p:extLst>
      <p:ext uri="{BB962C8B-B14F-4D97-AF65-F5344CB8AC3E}">
        <p14:creationId xmlns:p14="http://schemas.microsoft.com/office/powerpoint/2010/main" val="234574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buFont typeface="+mj-lt"/>
              <a:buAutoNum type="arabicPeriod"/>
            </a:pPr>
            <a:r>
              <a:rPr lang="he-IL" b="1" i="0" dirty="0">
                <a:solidFill>
                  <a:srgbClr val="374151"/>
                </a:solidFill>
                <a:effectLst/>
                <a:latin typeface="Söhne"/>
              </a:rPr>
              <a:t>השפעה על המערכת החיסונית</a:t>
            </a:r>
            <a:r>
              <a:rPr lang="he-IL" b="0" i="0" dirty="0">
                <a:solidFill>
                  <a:srgbClr val="374151"/>
                </a:solidFill>
                <a:effectLst/>
                <a:latin typeface="Söhne"/>
              </a:rPr>
              <a:t>: חקירות רבות הראו כי הסטרס הממושך יכול </a:t>
            </a:r>
            <a:r>
              <a:rPr lang="he-IL" b="0" i="0" dirty="0" err="1">
                <a:solidFill>
                  <a:srgbClr val="374151"/>
                </a:solidFill>
                <a:effectLst/>
                <a:latin typeface="Söhne"/>
              </a:rPr>
              <a:t>להחלש</a:t>
            </a:r>
            <a:r>
              <a:rPr lang="he-IL" b="0" i="0" dirty="0">
                <a:solidFill>
                  <a:srgbClr val="374151"/>
                </a:solidFill>
                <a:effectLst/>
                <a:latin typeface="Söhne"/>
              </a:rPr>
              <a:t> את המערכת החיסונית ולהגביר את הסיכון להידבק במחלות </a:t>
            </a:r>
            <a:r>
              <a:rPr lang="he-IL" b="0" i="0" dirty="0" err="1">
                <a:solidFill>
                  <a:srgbClr val="374151"/>
                </a:solidFill>
                <a:effectLst/>
                <a:latin typeface="Söhne"/>
              </a:rPr>
              <a:t>וירוסיות</a:t>
            </a:r>
            <a:r>
              <a:rPr lang="he-IL" b="0" i="0" dirty="0">
                <a:solidFill>
                  <a:srgbClr val="374151"/>
                </a:solidFill>
                <a:effectLst/>
                <a:latin typeface="Söhne"/>
              </a:rPr>
              <a:t>.</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3"/>
              </a:rPr>
              <a:t>Glaser, R., &amp; </a:t>
            </a:r>
            <a:r>
              <a:rPr lang="en-US" b="0" i="0" u="none" strike="noStrike" dirty="0" err="1">
                <a:solidFill>
                  <a:srgbClr val="374151"/>
                </a:solidFill>
                <a:effectLst/>
                <a:latin typeface="Söhne"/>
                <a:hlinkClick r:id="rId3"/>
              </a:rPr>
              <a:t>Kiecolt</a:t>
            </a:r>
            <a:r>
              <a:rPr lang="en-US" b="0" i="0" u="none" strike="noStrike" dirty="0">
                <a:solidFill>
                  <a:srgbClr val="374151"/>
                </a:solidFill>
                <a:effectLst/>
                <a:latin typeface="Söhne"/>
                <a:hlinkClick r:id="rId3"/>
              </a:rPr>
              <a:t>-Glaser, J. K. (2005). Stress-induced immune dysfunction: implications for health. Nature Reviews Immunology, 5(3), 243-251</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הגברת הסיכון למחלות לב</a:t>
            </a:r>
            <a:r>
              <a:rPr lang="he-IL" b="0" i="0" dirty="0">
                <a:solidFill>
                  <a:srgbClr val="374151"/>
                </a:solidFill>
                <a:effectLst/>
                <a:latin typeface="Söhne"/>
              </a:rPr>
              <a:t>: יתרון של </a:t>
            </a:r>
            <a:r>
              <a:rPr lang="he-IL" b="0" i="0" dirty="0" err="1">
                <a:solidFill>
                  <a:srgbClr val="374151"/>
                </a:solidFill>
                <a:effectLst/>
                <a:latin typeface="Söhne"/>
              </a:rPr>
              <a:t>קורטיזול</a:t>
            </a:r>
            <a:r>
              <a:rPr lang="he-IL" b="0" i="0" dirty="0">
                <a:solidFill>
                  <a:srgbClr val="374151"/>
                </a:solidFill>
                <a:effectLst/>
                <a:latin typeface="Söhne"/>
              </a:rPr>
              <a:t>, הורמון הסטרס, בגוף יכול להגביר את הסיכון להתפתחות מחלות לב </a:t>
            </a:r>
            <a:r>
              <a:rPr lang="he-IL" b="0" i="0" dirty="0" err="1">
                <a:solidFill>
                  <a:srgbClr val="374151"/>
                </a:solidFill>
                <a:effectLst/>
                <a:latin typeface="Söhne"/>
              </a:rPr>
              <a:t>ושומנת</a:t>
            </a:r>
            <a:r>
              <a:rPr lang="he-IL" b="0" i="0" dirty="0">
                <a:solidFill>
                  <a:srgbClr val="374151"/>
                </a:solidFill>
                <a:effectLst/>
                <a:latin typeface="Söhne"/>
              </a:rPr>
              <a:t>.</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4"/>
              </a:rPr>
              <a:t>Rozanski, A., Blumenthal, J. A., &amp; Kaplan, J. (1999). Impact of psychological factors on the pathogenesis of cardiovascular disease and implications for therapy. Circulation, 99(16), 2192-2217</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השפעה על גורמי הסיכון לסוכרת</a:t>
            </a:r>
            <a:r>
              <a:rPr lang="he-IL" b="0" i="0" dirty="0">
                <a:solidFill>
                  <a:srgbClr val="374151"/>
                </a:solidFill>
                <a:effectLst/>
                <a:latin typeface="Söhne"/>
              </a:rPr>
              <a:t>: יתרון של הסטרס יכול להשפיע על רמות הגלוקוז בדם ולהגביר את הסיכון לסוכרת מסוג 2.</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err="1">
                <a:solidFill>
                  <a:srgbClr val="374151"/>
                </a:solidFill>
                <a:effectLst/>
                <a:latin typeface="Söhne"/>
                <a:hlinkClick r:id="rId5"/>
              </a:rPr>
              <a:t>Surwit</a:t>
            </a:r>
            <a:r>
              <a:rPr lang="en-US" b="0" i="0" u="none" strike="noStrike" dirty="0">
                <a:solidFill>
                  <a:srgbClr val="374151"/>
                </a:solidFill>
                <a:effectLst/>
                <a:latin typeface="Söhne"/>
                <a:hlinkClick r:id="rId5"/>
              </a:rPr>
              <a:t>, R. S., Schneider, M. S., &amp; </a:t>
            </a:r>
            <a:r>
              <a:rPr lang="en-US" b="0" i="0" u="none" strike="noStrike" dirty="0" err="1">
                <a:solidFill>
                  <a:srgbClr val="374151"/>
                </a:solidFill>
                <a:effectLst/>
                <a:latin typeface="Söhne"/>
                <a:hlinkClick r:id="rId5"/>
              </a:rPr>
              <a:t>Feinglos</a:t>
            </a:r>
            <a:r>
              <a:rPr lang="en-US" b="0" i="0" u="none" strike="noStrike" dirty="0">
                <a:solidFill>
                  <a:srgbClr val="374151"/>
                </a:solidFill>
                <a:effectLst/>
                <a:latin typeface="Söhne"/>
                <a:hlinkClick r:id="rId5"/>
              </a:rPr>
              <a:t>, M. N. (1992). Stress and diabetes mellitus. Diabetes Care, 15(10), 1413-1422</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השפעה על הרווחה הנפשית</a:t>
            </a:r>
            <a:r>
              <a:rPr lang="he-IL" b="0" i="0" dirty="0">
                <a:solidFill>
                  <a:srgbClr val="374151"/>
                </a:solidFill>
                <a:effectLst/>
                <a:latin typeface="Söhne"/>
              </a:rPr>
              <a:t>: הסטרס הממושך יכול להביא לקשיים נפשיים כמו דיכאון, חרדה ובעיות שינה.</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6"/>
              </a:rPr>
              <a:t>Kendler, K. S., Karkowski, L. M., &amp; Prescott, C. A. (1999). Causal relationship between stressful life events and the onset of major depression. American Journal of Psychiatry, 156(6), 837-841</a:t>
            </a:r>
            <a:r>
              <a:rPr lang="en-US" b="0" i="0" dirty="0">
                <a:solidFill>
                  <a:srgbClr val="374151"/>
                </a:solidFill>
                <a:effectLst/>
                <a:latin typeface="Söhne"/>
              </a:rPr>
              <a:t>.</a:t>
            </a:r>
          </a:p>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15</a:t>
            </a:fld>
            <a:endParaRPr lang="he-IL"/>
          </a:p>
        </p:txBody>
      </p:sp>
    </p:spTree>
    <p:extLst>
      <p:ext uri="{BB962C8B-B14F-4D97-AF65-F5344CB8AC3E}">
        <p14:creationId xmlns:p14="http://schemas.microsoft.com/office/powerpoint/2010/main" val="277183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he-IL" b="1" i="0" dirty="0">
                <a:solidFill>
                  <a:srgbClr val="374151"/>
                </a:solidFill>
                <a:effectLst/>
                <a:latin typeface="Söhne"/>
              </a:rPr>
              <a:t>פעילויות שעוזרות להעביר את הגוף ממצב סימפתטי למצב </a:t>
            </a:r>
            <a:r>
              <a:rPr lang="he-IL" b="1" i="0" dirty="0" err="1">
                <a:solidFill>
                  <a:srgbClr val="374151"/>
                </a:solidFill>
                <a:effectLst/>
                <a:latin typeface="Söhne"/>
              </a:rPr>
              <a:t>פרסימפטי</a:t>
            </a:r>
            <a:r>
              <a:rPr lang="he-IL" b="1" i="0" dirty="0">
                <a:solidFill>
                  <a:srgbClr val="374151"/>
                </a:solidFill>
                <a:effectLst/>
                <a:latin typeface="Söhne"/>
              </a:rPr>
              <a:t>:</a:t>
            </a:r>
            <a:endParaRPr lang="he-IL" b="0" i="0" dirty="0">
              <a:solidFill>
                <a:srgbClr val="374151"/>
              </a:solidFill>
              <a:effectLst/>
              <a:latin typeface="Söhne"/>
            </a:endParaRPr>
          </a:p>
          <a:p>
            <a:pPr algn="l">
              <a:buFont typeface="+mj-lt"/>
              <a:buAutoNum type="arabicPeriod"/>
            </a:pPr>
            <a:r>
              <a:rPr lang="he-IL" b="1" i="0" dirty="0">
                <a:solidFill>
                  <a:srgbClr val="374151"/>
                </a:solidFill>
                <a:effectLst/>
                <a:latin typeface="Söhne"/>
              </a:rPr>
              <a:t>נשימה עמוקה</a:t>
            </a:r>
            <a:r>
              <a:rPr lang="he-IL" b="0" i="0" dirty="0">
                <a:solidFill>
                  <a:srgbClr val="374151"/>
                </a:solidFill>
                <a:effectLst/>
                <a:latin typeface="Söhne"/>
              </a:rPr>
              <a:t>: נשימות איטיות ועמוקות יכולות להפעיל את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מדיטציה</a:t>
            </a:r>
            <a:r>
              <a:rPr lang="he-IL" b="0" i="0" dirty="0">
                <a:solidFill>
                  <a:srgbClr val="374151"/>
                </a:solidFill>
                <a:effectLst/>
                <a:latin typeface="Söhne"/>
              </a:rPr>
              <a:t>: תרגולי התבוננות ומדיטציה מקלים על הלחץ ומרגיעים את הראש.</a:t>
            </a:r>
          </a:p>
          <a:p>
            <a:pPr algn="l">
              <a:buFont typeface="+mj-lt"/>
              <a:buAutoNum type="arabicPeriod"/>
            </a:pPr>
            <a:endParaRPr lang="he-IL" b="0" i="0" dirty="0">
              <a:solidFill>
                <a:srgbClr val="374151"/>
              </a:solidFill>
              <a:effectLst/>
              <a:latin typeface="Söhne"/>
            </a:endParaRPr>
          </a:p>
          <a:p>
            <a:pPr algn="l">
              <a:buFont typeface="+mj-lt"/>
              <a:buNone/>
            </a:pPr>
            <a:r>
              <a:rPr lang="he-IL" b="0" i="0" dirty="0">
                <a:solidFill>
                  <a:srgbClr val="374151"/>
                </a:solidFill>
                <a:effectLst/>
                <a:latin typeface="Söhne"/>
              </a:rPr>
              <a:t>אני מוסיפה: פעילות גופנית- מגבירה הפרשת </a:t>
            </a:r>
            <a:r>
              <a:rPr lang="he-IL" b="0" i="0" dirty="0" err="1">
                <a:solidFill>
                  <a:srgbClr val="374151"/>
                </a:solidFill>
                <a:effectLst/>
                <a:latin typeface="Söhne"/>
              </a:rPr>
              <a:t>סרטונין</a:t>
            </a:r>
            <a:r>
              <a:rPr lang="he-IL" b="0" i="0" dirty="0">
                <a:solidFill>
                  <a:srgbClr val="374151"/>
                </a:solidFill>
                <a:effectLst/>
                <a:latin typeface="Söhne"/>
              </a:rPr>
              <a:t>. אחרי פעילות גופנית- מופרשים אנדורפינים- עוזר ל"היי" ולרגיעה. וגם הפעילות הגופנית עצמה- עוזרת לשחרר את הורמוני הסטרס מהגוף- </a:t>
            </a:r>
            <a:r>
              <a:rPr lang="he-IL" b="0" i="0" dirty="0" err="1">
                <a:solidFill>
                  <a:srgbClr val="374151"/>
                </a:solidFill>
                <a:effectLst/>
                <a:latin typeface="Söhne"/>
              </a:rPr>
              <a:t>קורטיזול</a:t>
            </a:r>
            <a:r>
              <a:rPr lang="he-IL" b="0" i="0" dirty="0">
                <a:solidFill>
                  <a:srgbClr val="374151"/>
                </a:solidFill>
                <a:effectLst/>
                <a:latin typeface="Söhne"/>
              </a:rPr>
              <a:t>, אדרנלין. ככה, אפשר למשל- היה ושמענו אזעקה ונכנסנו לממד (זה יכול להיות יותר פשוט ו"זורם" עם ילדים או אחים קטנים- אפשר לשים מוזיקה ולרקוד- התנועה של הגוף עוזרת לנתב את המתח ולהביאו לידי פורקן.</a:t>
            </a:r>
          </a:p>
          <a:p>
            <a:pPr algn="l">
              <a:buFont typeface="+mj-lt"/>
              <a:buAutoNum type="arabicPeriod"/>
            </a:pPr>
            <a:endParaRPr lang="he-IL" b="0" i="0" dirty="0">
              <a:solidFill>
                <a:srgbClr val="374151"/>
              </a:solidFill>
              <a:effectLst/>
              <a:latin typeface="Söhne"/>
            </a:endParaRPr>
          </a:p>
          <a:p>
            <a:pPr algn="l">
              <a:buFont typeface="+mj-lt"/>
              <a:buAutoNum type="arabicPeriod"/>
            </a:pPr>
            <a:r>
              <a:rPr lang="he-IL" b="0" i="0" dirty="0">
                <a:solidFill>
                  <a:srgbClr val="374151"/>
                </a:solidFill>
                <a:effectLst/>
                <a:latin typeface="Söhne"/>
              </a:rPr>
              <a:t>י מוסיפה:</a:t>
            </a:r>
          </a:p>
          <a:p>
            <a:pPr algn="l">
              <a:buFont typeface="+mj-lt"/>
              <a:buAutoNum type="arabicPeriod"/>
            </a:pPr>
            <a:r>
              <a:rPr lang="he-IL" b="1" i="0" dirty="0">
                <a:solidFill>
                  <a:srgbClr val="374151"/>
                </a:solidFill>
                <a:effectLst/>
                <a:latin typeface="Söhne"/>
              </a:rPr>
              <a:t>יוגה</a:t>
            </a:r>
            <a:r>
              <a:rPr lang="he-IL" b="0" i="0" dirty="0">
                <a:solidFill>
                  <a:srgbClr val="374151"/>
                </a:solidFill>
                <a:effectLst/>
                <a:latin typeface="Söhne"/>
              </a:rPr>
              <a:t>: תנוחות יוגה מרגיעות ומתיחה עמוקה מקדמות את התגובה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הרפיית שרירים מתונה</a:t>
            </a:r>
            <a:r>
              <a:rPr lang="he-IL" b="0" i="0" dirty="0">
                <a:solidFill>
                  <a:srgbClr val="374151"/>
                </a:solidFill>
                <a:effectLst/>
                <a:latin typeface="Söhne"/>
              </a:rPr>
              <a:t>: </a:t>
            </a:r>
            <a:r>
              <a:rPr lang="he-IL" b="0" i="0" dirty="0" err="1">
                <a:solidFill>
                  <a:srgbClr val="374151"/>
                </a:solidFill>
                <a:effectLst/>
                <a:latin typeface="Söhne"/>
              </a:rPr>
              <a:t>התיחת</a:t>
            </a:r>
            <a:r>
              <a:rPr lang="he-IL" b="0" i="0" dirty="0">
                <a:solidFill>
                  <a:srgbClr val="374151"/>
                </a:solidFill>
                <a:effectLst/>
                <a:latin typeface="Söhne"/>
              </a:rPr>
              <a:t> ושחרור איטי של כל קבוצת שרירים בגוף.</a:t>
            </a:r>
          </a:p>
          <a:p>
            <a:pPr algn="l">
              <a:buFont typeface="+mj-lt"/>
              <a:buAutoNum type="arabicPeriod"/>
            </a:pPr>
            <a:r>
              <a:rPr lang="he-IL" b="1" i="0" dirty="0">
                <a:solidFill>
                  <a:srgbClr val="374151"/>
                </a:solidFill>
                <a:effectLst/>
                <a:latin typeface="Söhne"/>
              </a:rPr>
              <a:t>מגע גופני</a:t>
            </a:r>
            <a:r>
              <a:rPr lang="he-IL" b="0" i="0" dirty="0">
                <a:solidFill>
                  <a:srgbClr val="374151"/>
                </a:solidFill>
                <a:effectLst/>
                <a:latin typeface="Söhne"/>
              </a:rPr>
              <a:t>: חיבוקים, מסאז' או כל צורת מגע גופני אחרת יכולה להפעיל את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היכנוס לטבע</a:t>
            </a:r>
            <a:r>
              <a:rPr lang="he-IL" b="0" i="0" dirty="0">
                <a:solidFill>
                  <a:srgbClr val="374151"/>
                </a:solidFill>
                <a:effectLst/>
                <a:latin typeface="Söhne"/>
              </a:rPr>
              <a:t>: הליכה ביער, גידול צמחיה או כל סוג של הימצאות בטבע יכולים להפעיל את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אמבטיות חמות</a:t>
            </a:r>
            <a:r>
              <a:rPr lang="he-IL" b="0" i="0" dirty="0">
                <a:solidFill>
                  <a:srgbClr val="374151"/>
                </a:solidFill>
                <a:effectLst/>
                <a:latin typeface="Söhne"/>
              </a:rPr>
              <a:t>: אמבטיה חמה יכולה להרגיע את הגוף והנפש.</a:t>
            </a:r>
          </a:p>
          <a:p>
            <a:pPr algn="l">
              <a:buFont typeface="+mj-lt"/>
              <a:buAutoNum type="arabicPeriod"/>
            </a:pPr>
            <a:r>
              <a:rPr lang="he-IL" b="1" i="0" dirty="0">
                <a:solidFill>
                  <a:srgbClr val="374151"/>
                </a:solidFill>
                <a:effectLst/>
                <a:latin typeface="Söhne"/>
              </a:rPr>
              <a:t>ארומתרפיה</a:t>
            </a:r>
            <a:r>
              <a:rPr lang="he-IL" b="0" i="0" dirty="0">
                <a:solidFill>
                  <a:srgbClr val="374151"/>
                </a:solidFill>
                <a:effectLst/>
                <a:latin typeface="Söhne"/>
              </a:rPr>
              <a:t>: ריחות מסוימים, כמו לבנדר, יכולים להרגיע ולהפעיל את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האזנה למוזיקה מרגיעה</a:t>
            </a:r>
            <a:r>
              <a:rPr lang="he-IL" b="0" i="0" dirty="0">
                <a:solidFill>
                  <a:srgbClr val="374151"/>
                </a:solidFill>
                <a:effectLst/>
                <a:latin typeface="Söhne"/>
              </a:rPr>
              <a:t>: מוזיקה יכולה לשנות את המצב הרוח שלנו ולהרגיע את הראש.</a:t>
            </a:r>
          </a:p>
          <a:p>
            <a:pPr algn="l">
              <a:buFont typeface="+mj-lt"/>
              <a:buAutoNum type="arabicPeriod"/>
            </a:pPr>
            <a:r>
              <a:rPr lang="he-IL" b="1" i="0" dirty="0" err="1">
                <a:solidFill>
                  <a:srgbClr val="374151"/>
                </a:solidFill>
                <a:effectLst/>
                <a:latin typeface="Söhne"/>
              </a:rPr>
              <a:t>דימיון</a:t>
            </a:r>
            <a:r>
              <a:rPr lang="he-IL" b="1" i="0" dirty="0">
                <a:solidFill>
                  <a:srgbClr val="374151"/>
                </a:solidFill>
                <a:effectLst/>
                <a:latin typeface="Söhne"/>
              </a:rPr>
              <a:t> מונחה</a:t>
            </a:r>
            <a:r>
              <a:rPr lang="he-IL" b="0" i="0" dirty="0">
                <a:solidFill>
                  <a:srgbClr val="374151"/>
                </a:solidFill>
                <a:effectLst/>
                <a:latin typeface="Söhne"/>
              </a:rPr>
              <a:t>: ויזואליזציה של תמונות מרגיעות יכולה להקל על תחושות של לחץ וחרדה.</a:t>
            </a:r>
          </a:p>
          <a:p>
            <a:pPr algn="l">
              <a:buFont typeface="+mj-lt"/>
              <a:buAutoNum type="arabicPeriod"/>
            </a:pPr>
            <a:r>
              <a:rPr lang="he-IL" b="1" i="0" dirty="0">
                <a:solidFill>
                  <a:srgbClr val="374151"/>
                </a:solidFill>
                <a:effectLst/>
                <a:latin typeface="Söhne"/>
              </a:rPr>
              <a:t>שינה מספקת</a:t>
            </a:r>
            <a:r>
              <a:rPr lang="he-IL" b="0" i="0" dirty="0">
                <a:solidFill>
                  <a:srgbClr val="374151"/>
                </a:solidFill>
                <a:effectLst/>
                <a:latin typeface="Söhne"/>
              </a:rPr>
              <a:t>: שינה טובה עוזרת לאפס את תגובת הלחץ של הגוף ולהפעיל את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r>
              <a:rPr lang="he-IL" b="1" i="0" dirty="0">
                <a:solidFill>
                  <a:srgbClr val="374151"/>
                </a:solidFill>
                <a:effectLst/>
                <a:latin typeface="Söhne"/>
              </a:rPr>
              <a:t>הורמונים </a:t>
            </a:r>
            <a:r>
              <a:rPr lang="he-IL" b="1" i="0" dirty="0" err="1">
                <a:solidFill>
                  <a:srgbClr val="374151"/>
                </a:solidFill>
                <a:effectLst/>
                <a:latin typeface="Söhne"/>
              </a:rPr>
              <a:t>ונוירומטרשים</a:t>
            </a:r>
            <a:r>
              <a:rPr lang="he-IL" b="1" i="0" dirty="0">
                <a:solidFill>
                  <a:srgbClr val="374151"/>
                </a:solidFill>
                <a:effectLst/>
                <a:latin typeface="Söhne"/>
              </a:rPr>
              <a:t> הקשורים לפעילות המערכת </a:t>
            </a:r>
            <a:r>
              <a:rPr lang="he-IL" b="1" i="0" dirty="0" err="1">
                <a:solidFill>
                  <a:srgbClr val="374151"/>
                </a:solidFill>
                <a:effectLst/>
                <a:latin typeface="Söhne"/>
              </a:rPr>
              <a:t>הפרסימפטית</a:t>
            </a:r>
            <a:r>
              <a:rPr lang="he-IL" b="1" i="0" dirty="0">
                <a:solidFill>
                  <a:srgbClr val="374151"/>
                </a:solidFill>
                <a:effectLst/>
                <a:latin typeface="Söhne"/>
              </a:rPr>
              <a:t>:</a:t>
            </a:r>
            <a:endParaRPr lang="he-IL" b="0" i="0" dirty="0">
              <a:solidFill>
                <a:srgbClr val="374151"/>
              </a:solidFill>
              <a:effectLst/>
              <a:latin typeface="Söhne"/>
            </a:endParaRPr>
          </a:p>
          <a:p>
            <a:pPr algn="l">
              <a:buFont typeface="+mj-lt"/>
              <a:buAutoNum type="arabicPeriod"/>
            </a:pPr>
            <a:r>
              <a:rPr lang="he-IL" b="1" i="0" dirty="0" err="1">
                <a:solidFill>
                  <a:srgbClr val="374151"/>
                </a:solidFill>
                <a:effectLst/>
                <a:latin typeface="Söhne"/>
              </a:rPr>
              <a:t>אצטילכולין</a:t>
            </a:r>
            <a:r>
              <a:rPr lang="he-IL" b="0" i="0" dirty="0">
                <a:solidFill>
                  <a:srgbClr val="374151"/>
                </a:solidFill>
                <a:effectLst/>
                <a:latin typeface="Söhne"/>
              </a:rPr>
              <a:t>: זהו </a:t>
            </a:r>
            <a:r>
              <a:rPr lang="he-IL" b="0" i="0" dirty="0" err="1">
                <a:solidFill>
                  <a:srgbClr val="374151"/>
                </a:solidFill>
                <a:effectLst/>
                <a:latin typeface="Söhne"/>
              </a:rPr>
              <a:t>הנוירומטרש</a:t>
            </a:r>
            <a:r>
              <a:rPr lang="he-IL" b="0" i="0" dirty="0">
                <a:solidFill>
                  <a:srgbClr val="374151"/>
                </a:solidFill>
                <a:effectLst/>
                <a:latin typeface="Söhne"/>
              </a:rPr>
              <a:t> העיקרי של המערכת </a:t>
            </a:r>
            <a:r>
              <a:rPr lang="he-IL" b="0" i="0" dirty="0" err="1">
                <a:solidFill>
                  <a:srgbClr val="374151"/>
                </a:solidFill>
                <a:effectLst/>
                <a:latin typeface="Söhne"/>
              </a:rPr>
              <a:t>הפרסימפטית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אוקסיטוצין</a:t>
            </a:r>
            <a:r>
              <a:rPr lang="he-IL" b="0" i="0" dirty="0">
                <a:solidFill>
                  <a:srgbClr val="374151"/>
                </a:solidFill>
                <a:effectLst/>
                <a:latin typeface="Söhne"/>
              </a:rPr>
              <a:t>: הורמון הקשור לחיבוקים, מגע גופני וקשרים חברתיים.</a:t>
            </a:r>
          </a:p>
          <a:p>
            <a:pPr algn="l">
              <a:buFont typeface="+mj-lt"/>
              <a:buAutoNum type="arabicPeriod"/>
            </a:pPr>
            <a:r>
              <a:rPr lang="en-US" b="1" i="0" dirty="0">
                <a:solidFill>
                  <a:srgbClr val="374151"/>
                </a:solidFill>
                <a:effectLst/>
                <a:latin typeface="Söhne"/>
              </a:rPr>
              <a:t>GABA (</a:t>
            </a:r>
            <a:r>
              <a:rPr lang="he-IL" b="1" i="0" dirty="0">
                <a:solidFill>
                  <a:srgbClr val="374151"/>
                </a:solidFill>
                <a:effectLst/>
                <a:latin typeface="Söhne"/>
              </a:rPr>
              <a:t>גמא </a:t>
            </a:r>
            <a:r>
              <a:rPr lang="he-IL" b="1" i="0" dirty="0" err="1">
                <a:solidFill>
                  <a:srgbClr val="374151"/>
                </a:solidFill>
                <a:effectLst/>
                <a:latin typeface="Söhne"/>
              </a:rPr>
              <a:t>אמינובוטירית</a:t>
            </a:r>
            <a:r>
              <a:rPr lang="he-IL" b="1" i="0" dirty="0">
                <a:solidFill>
                  <a:srgbClr val="374151"/>
                </a:solidFill>
                <a:effectLst/>
                <a:latin typeface="Söhne"/>
              </a:rPr>
              <a:t> חומצה)</a:t>
            </a:r>
            <a:r>
              <a:rPr lang="he-IL" b="0" i="0" dirty="0">
                <a:solidFill>
                  <a:srgbClr val="374151"/>
                </a:solidFill>
                <a:effectLst/>
                <a:latin typeface="Söhne"/>
              </a:rPr>
              <a:t>: </a:t>
            </a:r>
            <a:r>
              <a:rPr lang="he-IL" b="0" i="0" dirty="0" err="1">
                <a:solidFill>
                  <a:srgbClr val="374151"/>
                </a:solidFill>
                <a:effectLst/>
                <a:latin typeface="Söhne"/>
              </a:rPr>
              <a:t>הנוירומטרש</a:t>
            </a:r>
            <a:r>
              <a:rPr lang="he-IL" b="0" i="0" dirty="0">
                <a:solidFill>
                  <a:srgbClr val="374151"/>
                </a:solidFill>
                <a:effectLst/>
                <a:latin typeface="Söhne"/>
              </a:rPr>
              <a:t> הזה מקנה תחושה של הרגעה למערכת העצבים המרכזית.</a:t>
            </a:r>
          </a:p>
          <a:p>
            <a:pPr algn="l">
              <a:buFont typeface="+mj-lt"/>
              <a:buAutoNum type="arabicPeriod"/>
            </a:pPr>
            <a:r>
              <a:rPr lang="he-IL" b="1" i="0" dirty="0">
                <a:solidFill>
                  <a:srgbClr val="374151"/>
                </a:solidFill>
                <a:effectLst/>
                <a:latin typeface="Söhne"/>
              </a:rPr>
              <a:t>אנדורפינים</a:t>
            </a:r>
            <a:r>
              <a:rPr lang="he-IL" b="0" i="0" dirty="0">
                <a:solidFill>
                  <a:srgbClr val="374151"/>
                </a:solidFill>
                <a:effectLst/>
                <a:latin typeface="Söhne"/>
              </a:rPr>
              <a:t>: הם "חומרי השמחה" של הגוף ונפלטים במהלך פעילות גופנית או זמן של שמחה., הם יכולים להביא להרגשת אושר, הרגעה, והקלה על תחושות הכאב</a:t>
            </a:r>
          </a:p>
          <a:p>
            <a:pPr algn="l">
              <a:buFont typeface="+mj-lt"/>
              <a:buAutoNum type="arabicPeriod"/>
            </a:pPr>
            <a:r>
              <a:rPr lang="he-IL" b="1" i="0" dirty="0">
                <a:solidFill>
                  <a:srgbClr val="374151"/>
                </a:solidFill>
                <a:effectLst/>
                <a:latin typeface="Söhne"/>
              </a:rPr>
              <a:t>סרוטונין</a:t>
            </a:r>
            <a:r>
              <a:rPr lang="he-IL" b="0" i="0" dirty="0">
                <a:solidFill>
                  <a:srgbClr val="374151"/>
                </a:solidFill>
                <a:effectLst/>
                <a:latin typeface="Söhne"/>
              </a:rPr>
              <a:t>: </a:t>
            </a:r>
            <a:r>
              <a:rPr lang="he-IL" b="0" i="0" dirty="0" err="1">
                <a:solidFill>
                  <a:srgbClr val="374151"/>
                </a:solidFill>
                <a:effectLst/>
                <a:latin typeface="Söhne"/>
              </a:rPr>
              <a:t>הנוירומטרש</a:t>
            </a:r>
            <a:r>
              <a:rPr lang="he-IL" b="0" i="0" dirty="0">
                <a:solidFill>
                  <a:srgbClr val="374151"/>
                </a:solidFill>
                <a:effectLst/>
                <a:latin typeface="Söhne"/>
              </a:rPr>
              <a:t> הזה משחק תפקיד בהתמודדות עם הלחץ. אפשר להגביר את הפרשתו ע"י- חשיפה לשמש, פעילות גופנית, מדיטציה, שינה טובה</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16</a:t>
            </a:fld>
            <a:endParaRPr lang="he-IL"/>
          </a:p>
        </p:txBody>
      </p:sp>
    </p:spTree>
    <p:extLst>
      <p:ext uri="{BB962C8B-B14F-4D97-AF65-F5344CB8AC3E}">
        <p14:creationId xmlns:p14="http://schemas.microsoft.com/office/powerpoint/2010/main" val="4053138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17</a:t>
            </a:fld>
            <a:endParaRPr lang="he-IL"/>
          </a:p>
        </p:txBody>
      </p:sp>
    </p:spTree>
    <p:extLst>
      <p:ext uri="{BB962C8B-B14F-4D97-AF65-F5344CB8AC3E}">
        <p14:creationId xmlns:p14="http://schemas.microsoft.com/office/powerpoint/2010/main" val="181663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ידעתי שאני צריכה להשגיח על הבריאות המנטלית שלי ועל המוח שלי, שהוא הנכס הגדול ביותר של הגוף שלי, מלבד הלב שלי. ידעתי שאני צריכה להגן עליו ומדיטציה עזרה מאוד עם החרדות שלי. מקור: </a:t>
            </a:r>
            <a:r>
              <a:rPr lang="en-US" dirty="0"/>
              <a:t>https://www.facebook.com/meditation.isr/videos/346696729358861/?mibextid=zDhOQc</a:t>
            </a:r>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18</a:t>
            </a:fld>
            <a:endParaRPr lang="he-IL"/>
          </a:p>
        </p:txBody>
      </p:sp>
    </p:spTree>
    <p:extLst>
      <p:ext uri="{BB962C8B-B14F-4D97-AF65-F5344CB8AC3E}">
        <p14:creationId xmlns:p14="http://schemas.microsoft.com/office/powerpoint/2010/main" val="327041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נלסון מנדלה- כולנו חווים פחד. </a:t>
            </a:r>
            <a:r>
              <a:rPr lang="he-IL" dirty="0" err="1"/>
              <a:t>הנצחון</a:t>
            </a:r>
            <a:r>
              <a:rPr lang="he-IL" dirty="0"/>
              <a:t> הוא להתגבר ולמצוא דרכים להתמודד עם הפחד.</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19</a:t>
            </a:fld>
            <a:endParaRPr lang="he-IL"/>
          </a:p>
        </p:txBody>
      </p:sp>
    </p:spTree>
    <p:extLst>
      <p:ext uri="{BB962C8B-B14F-4D97-AF65-F5344CB8AC3E}">
        <p14:creationId xmlns:p14="http://schemas.microsoft.com/office/powerpoint/2010/main" val="187246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he-IL" b="0" i="0" dirty="0">
                <a:solidFill>
                  <a:srgbClr val="374151"/>
                </a:solidFill>
                <a:effectLst/>
                <a:latin typeface="Söhne"/>
              </a:rPr>
              <a:t>את השקופית הזו אפשר לשנות- בהתאם לחלק המעשי שתבחרו לעשות..</a:t>
            </a:r>
          </a:p>
          <a:p>
            <a:pPr algn="l"/>
            <a:endParaRPr lang="he-IL" b="0" i="0" dirty="0">
              <a:solidFill>
                <a:srgbClr val="374151"/>
              </a:solidFill>
              <a:effectLst/>
              <a:latin typeface="Söhne"/>
            </a:endParaRPr>
          </a:p>
          <a:p>
            <a:pPr algn="l"/>
            <a:r>
              <a:rPr lang="he-IL" b="0" i="0" dirty="0">
                <a:solidFill>
                  <a:srgbClr val="374151"/>
                </a:solidFill>
                <a:effectLst/>
                <a:latin typeface="Söhne"/>
              </a:rPr>
              <a:t>מדיטציה, יוגה, וטכניקות רוחניות אחרות גדלה, ומחקרים רבים בחקרו את ההשפעות של אותן טכניקות על הבריאות הפיזית והנפשית. הנה כמה מהממצאים המרכזיים:</a:t>
            </a:r>
          </a:p>
          <a:p>
            <a:pPr algn="l">
              <a:buFont typeface="+mj-lt"/>
              <a:buAutoNum type="arabicPeriod"/>
            </a:pPr>
            <a:r>
              <a:rPr lang="he-IL" b="1" i="0" dirty="0">
                <a:solidFill>
                  <a:srgbClr val="374151"/>
                </a:solidFill>
                <a:effectLst/>
                <a:latin typeface="Söhne"/>
              </a:rPr>
              <a:t>שיפור באיכות השינה</a:t>
            </a:r>
            <a:r>
              <a:rPr lang="he-IL" b="0" i="0" dirty="0">
                <a:solidFill>
                  <a:srgbClr val="374151"/>
                </a:solidFill>
                <a:effectLst/>
                <a:latin typeface="Söhne"/>
              </a:rPr>
              <a:t>: התרגול במדיטציה עוזר לגבור על בעיות שינה ולשפר את איכות השינה.</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3"/>
              </a:rPr>
              <a:t>Black, D. S., O'Reilly, G. A., Olmstead, R., Breen, E. C., &amp; Irwin, M. R. (2015). Mindfulness meditation and improvement in sleep quality and daytime impairment among older adults with sleep disturbances: A randomized clinical trial. JAMA Internal Medicine, 175(4), 494-501</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הפחתת לחצי דם</a:t>
            </a:r>
            <a:r>
              <a:rPr lang="he-IL" b="0" i="0" dirty="0">
                <a:solidFill>
                  <a:srgbClr val="374151"/>
                </a:solidFill>
                <a:effectLst/>
                <a:latin typeface="Söhne"/>
              </a:rPr>
              <a:t>: יוגה ומדיטציה עוזרות להפחית את לחצי הדם, וכך גם להפחית את הסיכון למחלות הלב.</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4"/>
              </a:rPr>
              <a:t>Cramer, H., Haller, H., </a:t>
            </a:r>
            <a:r>
              <a:rPr lang="en-US" b="0" i="0" u="none" strike="noStrike" dirty="0" err="1">
                <a:solidFill>
                  <a:srgbClr val="374151"/>
                </a:solidFill>
                <a:effectLst/>
                <a:latin typeface="Söhne"/>
                <a:hlinkClick r:id="rId4"/>
              </a:rPr>
              <a:t>Lauche</a:t>
            </a:r>
            <a:r>
              <a:rPr lang="en-US" b="0" i="0" u="none" strike="noStrike" dirty="0">
                <a:solidFill>
                  <a:srgbClr val="374151"/>
                </a:solidFill>
                <a:effectLst/>
                <a:latin typeface="Söhne"/>
                <a:hlinkClick r:id="rId4"/>
              </a:rPr>
              <a:t>, R., &amp; </a:t>
            </a:r>
            <a:r>
              <a:rPr lang="en-US" b="0" i="0" u="none" strike="noStrike" dirty="0" err="1">
                <a:solidFill>
                  <a:srgbClr val="374151"/>
                </a:solidFill>
                <a:effectLst/>
                <a:latin typeface="Söhne"/>
                <a:hlinkClick r:id="rId4"/>
              </a:rPr>
              <a:t>Steckhan</a:t>
            </a:r>
            <a:r>
              <a:rPr lang="en-US" b="0" i="0" u="none" strike="noStrike" dirty="0">
                <a:solidFill>
                  <a:srgbClr val="374151"/>
                </a:solidFill>
                <a:effectLst/>
                <a:latin typeface="Söhne"/>
                <a:hlinkClick r:id="rId4"/>
              </a:rPr>
              <a:t>, N. (2014). Effects of yoga on cardiovascular disease risk factors: A systematic review and meta-analysis. International Journal of Cardiology, 173(2), 170-183</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הקלה בסימפטומים של דיכאון וחרדה</a:t>
            </a:r>
            <a:r>
              <a:rPr lang="he-IL" b="0" i="0" dirty="0">
                <a:solidFill>
                  <a:srgbClr val="374151"/>
                </a:solidFill>
                <a:effectLst/>
                <a:latin typeface="Söhne"/>
              </a:rPr>
              <a:t>: התרגול במדיטציה יכול להקל על סימפטומים של דיכאון וחרדה.</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a:solidFill>
                  <a:srgbClr val="374151"/>
                </a:solidFill>
                <a:effectLst/>
                <a:latin typeface="Söhne"/>
                <a:hlinkClick r:id="rId5"/>
              </a:rPr>
              <a:t>Goyal, M., Singh, S., &amp; </a:t>
            </a:r>
            <a:r>
              <a:rPr lang="en-US" b="0" i="0" u="none" strike="noStrike" dirty="0" err="1">
                <a:solidFill>
                  <a:srgbClr val="374151"/>
                </a:solidFill>
                <a:effectLst/>
                <a:latin typeface="Söhne"/>
                <a:hlinkClick r:id="rId5"/>
              </a:rPr>
              <a:t>Sibinga</a:t>
            </a:r>
            <a:r>
              <a:rPr lang="en-US" b="0" i="0" u="none" strike="noStrike" dirty="0">
                <a:solidFill>
                  <a:srgbClr val="374151"/>
                </a:solidFill>
                <a:effectLst/>
                <a:latin typeface="Söhne"/>
                <a:hlinkClick r:id="rId5"/>
              </a:rPr>
              <a:t>, E. M. (2014). Meditation programs for psychological stress and well-being: A systematic review and meta-analysis. JAMA Internal Medicine, 174(3), 357-368</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שיפור בזיכרון ובתשומת הלב</a:t>
            </a:r>
            <a:r>
              <a:rPr lang="he-IL" b="0" i="0" dirty="0">
                <a:solidFill>
                  <a:srgbClr val="374151"/>
                </a:solidFill>
                <a:effectLst/>
                <a:latin typeface="Söhne"/>
              </a:rPr>
              <a:t>: מדיטציה יכולה לשפר את היכולות הקוגניטיביות ולסייע בריכוז.</a:t>
            </a:r>
          </a:p>
          <a:p>
            <a:pPr marL="742950" lvl="1" indent="-285750" algn="l">
              <a:buFont typeface="+mj-lt"/>
              <a:buAutoNum type="arabicPeriod"/>
            </a:pPr>
            <a:r>
              <a:rPr lang="he-IL" b="0" i="0" dirty="0">
                <a:solidFill>
                  <a:srgbClr val="374151"/>
                </a:solidFill>
                <a:effectLst/>
                <a:latin typeface="Söhne"/>
              </a:rPr>
              <a:t>מקור: </a:t>
            </a:r>
            <a:r>
              <a:rPr lang="en-US" b="0" i="0" u="none" strike="noStrike" dirty="0" err="1">
                <a:solidFill>
                  <a:srgbClr val="374151"/>
                </a:solidFill>
                <a:effectLst/>
                <a:latin typeface="Söhne"/>
                <a:hlinkClick r:id="rId6"/>
              </a:rPr>
              <a:t>Zeidan</a:t>
            </a:r>
            <a:r>
              <a:rPr lang="en-US" b="0" i="0" u="none" strike="noStrike" dirty="0">
                <a:solidFill>
                  <a:srgbClr val="374151"/>
                </a:solidFill>
                <a:effectLst/>
                <a:latin typeface="Söhne"/>
                <a:hlinkClick r:id="rId6"/>
              </a:rPr>
              <a:t>, F., Johnson, S. K., Diamond, B. J., David, Z., &amp; Goolkasian, P. (2010). Mindfulness meditation improves cognition: Evidence of brief mental training. Consciousness and Cognition, 19(2), 597-605</a:t>
            </a:r>
            <a:r>
              <a:rPr lang="en-US"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הפחתת הגורמים המתווספים לסטרס</a:t>
            </a:r>
            <a:r>
              <a:rPr lang="he-IL" b="0" i="0" dirty="0">
                <a:solidFill>
                  <a:srgbClr val="374151"/>
                </a:solidFill>
                <a:effectLst/>
                <a:latin typeface="Söhne"/>
              </a:rPr>
              <a:t>: התרגול במדיטציה יכול להפחית את רמות </a:t>
            </a:r>
            <a:r>
              <a:rPr lang="he-IL" b="0" i="0" dirty="0" err="1">
                <a:solidFill>
                  <a:srgbClr val="374151"/>
                </a:solidFill>
                <a:effectLst/>
                <a:latin typeface="Söhne"/>
              </a:rPr>
              <a:t>הקורטיזול</a:t>
            </a:r>
            <a:r>
              <a:rPr lang="he-IL" b="0" i="0" dirty="0">
                <a:solidFill>
                  <a:srgbClr val="374151"/>
                </a:solidFill>
                <a:effectLst/>
                <a:latin typeface="Söhne"/>
              </a:rPr>
              <a:t>, הורמון הסטרס.</a:t>
            </a:r>
          </a:p>
          <a:p>
            <a:pPr marL="742950" lvl="1" indent="-285750" algn="l">
              <a:buFont typeface="+mj-lt"/>
              <a:buAutoNum type="arabicPeriod"/>
            </a:pPr>
            <a:r>
              <a:rPr lang="he-IL" b="0" i="0" dirty="0">
                <a:solidFill>
                  <a:srgbClr val="374151"/>
                </a:solidFill>
                <a:effectLst/>
                <a:latin typeface="Söhne"/>
              </a:rPr>
              <a:t>מקור: [</a:t>
            </a:r>
            <a:r>
              <a:rPr lang="en-US" b="0" i="0" dirty="0">
                <a:solidFill>
                  <a:srgbClr val="374151"/>
                </a:solidFill>
                <a:effectLst/>
                <a:latin typeface="Söhne"/>
              </a:rPr>
              <a:t>Tang, Y. Y., Ma, Y., &amp; Fan, Y. (200</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20</a:t>
            </a:fld>
            <a:endParaRPr lang="he-IL"/>
          </a:p>
        </p:txBody>
      </p:sp>
    </p:spTree>
    <p:extLst>
      <p:ext uri="{BB962C8B-B14F-4D97-AF65-F5344CB8AC3E}">
        <p14:creationId xmlns:p14="http://schemas.microsoft.com/office/powerpoint/2010/main" val="54589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he-IL" b="0" i="0" dirty="0">
                <a:solidFill>
                  <a:srgbClr val="374151"/>
                </a:solidFill>
                <a:effectLst/>
                <a:latin typeface="Söhne"/>
              </a:rPr>
              <a:t>אפשר להשתמש בסיפורים אישיים (כמובן לראות שמתאימים לקהל היעד)- איך הנשימה עזרה לנו, איך פעילות גופנית שיפרה את החוסן שלנו בהתמודדות עם מצבים, איך עכשיו אני </a:t>
            </a:r>
            <a:r>
              <a:rPr lang="he-IL" b="0" i="0" dirty="0" err="1">
                <a:solidFill>
                  <a:srgbClr val="374151"/>
                </a:solidFill>
                <a:effectLst/>
                <a:latin typeface="Söhne"/>
              </a:rPr>
              <a:t>נעזר.ת</a:t>
            </a:r>
            <a:r>
              <a:rPr lang="he-IL" b="0" i="0" dirty="0">
                <a:solidFill>
                  <a:srgbClr val="374151"/>
                </a:solidFill>
                <a:effectLst/>
                <a:latin typeface="Söhne"/>
              </a:rPr>
              <a:t> בנשימות/ ממדיטציה/ פעילות גופנית- כל דבר שהוא שמרגיש לי </a:t>
            </a:r>
            <a:r>
              <a:rPr lang="he-IL" b="1" i="0" dirty="0">
                <a:solidFill>
                  <a:srgbClr val="374151"/>
                </a:solidFill>
                <a:effectLst/>
                <a:latin typeface="Söhne"/>
              </a:rPr>
              <a:t>מותאם</a:t>
            </a:r>
            <a:r>
              <a:rPr lang="he-IL" b="0" i="0" dirty="0">
                <a:solidFill>
                  <a:srgbClr val="374151"/>
                </a:solidFill>
                <a:effectLst/>
                <a:latin typeface="Söhne"/>
              </a:rPr>
              <a:t> לשיח עם תלמידים/</a:t>
            </a:r>
            <a:r>
              <a:rPr lang="he-IL" b="0" i="0" dirty="0" err="1">
                <a:solidFill>
                  <a:srgbClr val="374151"/>
                </a:solidFill>
                <a:effectLst/>
                <a:latin typeface="Söhne"/>
              </a:rPr>
              <a:t>ות</a:t>
            </a:r>
            <a:r>
              <a:rPr lang="he-IL" b="0" i="0" dirty="0">
                <a:solidFill>
                  <a:srgbClr val="374151"/>
                </a:solidFill>
                <a:effectLst/>
                <a:latin typeface="Söhne"/>
              </a:rPr>
              <a:t>. אני חושבת </a:t>
            </a:r>
            <a:r>
              <a:rPr lang="he-IL" b="0" i="0" dirty="0" err="1">
                <a:solidFill>
                  <a:srgbClr val="374151"/>
                </a:solidFill>
                <a:effectLst/>
                <a:latin typeface="Söhne"/>
              </a:rPr>
              <a:t>שהנסיון</a:t>
            </a:r>
            <a:r>
              <a:rPr lang="he-IL" b="0" i="0" dirty="0">
                <a:solidFill>
                  <a:srgbClr val="374151"/>
                </a:solidFill>
                <a:effectLst/>
                <a:latin typeface="Söhne"/>
              </a:rPr>
              <a:t> שלנו יכול לתת השראה משמעותית</a:t>
            </a:r>
          </a:p>
          <a:p>
            <a:pPr algn="l"/>
            <a:r>
              <a:rPr lang="he-IL" b="0" i="0" dirty="0">
                <a:solidFill>
                  <a:srgbClr val="374151"/>
                </a:solidFill>
                <a:effectLst/>
                <a:latin typeface="Söhne"/>
              </a:rPr>
              <a:t>(לי למשל, יש סיפור על שימוש בנשימה, בזמן שהייתי על סף כניסה למצב קיפאון, בעת שחייה במים פתוחים, כשגלים החלו להתגבר)</a:t>
            </a:r>
            <a:endParaRPr lang="en-US" b="0" i="0" dirty="0">
              <a:solidFill>
                <a:srgbClr val="374151"/>
              </a:solidFill>
              <a:effectLst/>
              <a:latin typeface="Söhne"/>
            </a:endParaRP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21</a:t>
            </a:fld>
            <a:endParaRPr lang="he-IL"/>
          </a:p>
        </p:txBody>
      </p:sp>
    </p:spTree>
    <p:extLst>
      <p:ext uri="{BB962C8B-B14F-4D97-AF65-F5344CB8AC3E}">
        <p14:creationId xmlns:p14="http://schemas.microsoft.com/office/powerpoint/2010/main" val="274921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תרגול נשימה בהשראת הסרטון הזה</a:t>
            </a:r>
          </a:p>
          <a:p>
            <a:r>
              <a:rPr lang="he-IL" dirty="0">
                <a:hlinkClick r:id="rId3"/>
              </a:rPr>
              <a:t>https://www.youtube.com/watch?v=S0T9KvdsnfQ</a:t>
            </a:r>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22</a:t>
            </a:fld>
            <a:endParaRPr lang="he-IL"/>
          </a:p>
        </p:txBody>
      </p:sp>
    </p:spTree>
    <p:extLst>
      <p:ext uri="{BB962C8B-B14F-4D97-AF65-F5344CB8AC3E}">
        <p14:creationId xmlns:p14="http://schemas.microsoft.com/office/powerpoint/2010/main" val="317206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23</a:t>
            </a:fld>
            <a:endParaRPr lang="he-IL"/>
          </a:p>
        </p:txBody>
      </p:sp>
    </p:spTree>
    <p:extLst>
      <p:ext uri="{BB962C8B-B14F-4D97-AF65-F5344CB8AC3E}">
        <p14:creationId xmlns:p14="http://schemas.microsoft.com/office/powerpoint/2010/main" val="3300748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1" fontAlgn="base"/>
            <a:r>
              <a:rPr lang="he-IL" b="0" i="0" dirty="0">
                <a:effectLst/>
              </a:rPr>
              <a:t>מה משותף למייקל ג'ורדן, לברון ג'יימס, </a:t>
            </a:r>
            <a:r>
              <a:rPr lang="he-IL" b="0" i="0" dirty="0" err="1">
                <a:effectLst/>
              </a:rPr>
              <a:t>נובאק</a:t>
            </a:r>
            <a:r>
              <a:rPr lang="he-IL" b="0" i="0" dirty="0">
                <a:effectLst/>
              </a:rPr>
              <a:t> </a:t>
            </a:r>
            <a:r>
              <a:rPr lang="he-IL" b="0" i="0" dirty="0" err="1">
                <a:effectLst/>
              </a:rPr>
              <a:t>דיוקוביץ</a:t>
            </a:r>
            <a:r>
              <a:rPr lang="he-IL" b="0" i="0" dirty="0">
                <a:effectLst/>
              </a:rPr>
              <a:t>' ודרק </a:t>
            </a:r>
            <a:r>
              <a:rPr lang="he-IL" b="0" i="0" dirty="0" err="1">
                <a:effectLst/>
              </a:rPr>
              <a:t>ג'טר</a:t>
            </a:r>
            <a:r>
              <a:rPr lang="he-IL" b="0" i="0" dirty="0">
                <a:effectLst/>
              </a:rPr>
              <a:t>?</a:t>
            </a:r>
          </a:p>
          <a:p>
            <a:pPr algn="ctr" rtl="1" fontAlgn="base"/>
            <a:r>
              <a:rPr lang="he-IL" b="0" i="0" dirty="0">
                <a:effectLst/>
              </a:rPr>
              <a:t>כולם הטובים בעולם בתחומם וספורטאי על. ובנוסף - כולם מתרגלים או תרגלו מדיטציה כחלק משגרת האימונים שלהם על מנת לפתח מיקוד ויציבות מנטאלית.</a:t>
            </a:r>
          </a:p>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28</a:t>
            </a:fld>
            <a:endParaRPr lang="he-IL"/>
          </a:p>
        </p:txBody>
      </p:sp>
    </p:spTree>
    <p:extLst>
      <p:ext uri="{BB962C8B-B14F-4D97-AF65-F5344CB8AC3E}">
        <p14:creationId xmlns:p14="http://schemas.microsoft.com/office/powerpoint/2010/main" val="759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קישור לשאלון- בבקשה תצרו לעצמכם עותק חדש</a:t>
            </a:r>
          </a:p>
          <a:p>
            <a:r>
              <a:rPr lang="en-US" dirty="0"/>
              <a:t>https://docs.google.com/forms/d/1mo92rURzdxD3fTFWVBSc6DIXndnHYZHzE1fnxAmjoHM/edit</a:t>
            </a:r>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2</a:t>
            </a:fld>
            <a:endParaRPr lang="he-IL"/>
          </a:p>
        </p:txBody>
      </p:sp>
    </p:spTree>
    <p:extLst>
      <p:ext uri="{BB962C8B-B14F-4D97-AF65-F5344CB8AC3E}">
        <p14:creationId xmlns:p14="http://schemas.microsoft.com/office/powerpoint/2010/main" val="278241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3</a:t>
            </a:fld>
            <a:endParaRPr lang="he-IL"/>
          </a:p>
        </p:txBody>
      </p:sp>
    </p:spTree>
    <p:extLst>
      <p:ext uri="{BB962C8B-B14F-4D97-AF65-F5344CB8AC3E}">
        <p14:creationId xmlns:p14="http://schemas.microsoft.com/office/powerpoint/2010/main" val="24005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קייטי פרי</a:t>
            </a:r>
            <a:br>
              <a:rPr lang="en-US" dirty="0"/>
            </a:br>
            <a:r>
              <a:rPr lang="he-IL" dirty="0"/>
              <a:t>אנג'לינה ג'ולי</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4</a:t>
            </a:fld>
            <a:endParaRPr lang="he-IL"/>
          </a:p>
        </p:txBody>
      </p:sp>
    </p:spTree>
    <p:extLst>
      <p:ext uri="{BB962C8B-B14F-4D97-AF65-F5344CB8AC3E}">
        <p14:creationId xmlns:p14="http://schemas.microsoft.com/office/powerpoint/2010/main" val="3896349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דמיין שהגוף שלך הוא כמו ספר שאתה קורא בו:</a:t>
            </a:r>
          </a:p>
          <a:p>
            <a:endParaRPr lang="he-IL" dirty="0"/>
          </a:p>
          <a:p>
            <a:r>
              <a:rPr lang="he-IL" dirty="0"/>
              <a:t>המערכת הסימפתית (הפעלה): זה כאילו אתה מגיע לחלק המרתק והמתח עולה בספר, כאשר </a:t>
            </a:r>
            <a:r>
              <a:rPr lang="he-IL" dirty="0" err="1"/>
              <a:t>הכל</a:t>
            </a:r>
            <a:r>
              <a:rPr lang="he-IL" dirty="0"/>
              <a:t> מתרחש מהר מאוד ואתה לא יכול להפסיק לקרוא. הלב שלך מתחיל להכות מהר, אתה מרגיש את ההתרגשות, וכל המערכות שלך מתמקדות באירועים המתרחשים בספר.</a:t>
            </a:r>
          </a:p>
          <a:p>
            <a:endParaRPr lang="he-IL" dirty="0"/>
          </a:p>
          <a:p>
            <a:r>
              <a:rPr lang="he-IL" dirty="0"/>
              <a:t>המערכת הפרא-סימפתית (הרגעה): אחרי הפרק המותח, אתה מגיע לפרק שקט ורומנטי או לפרק שמתאר הרפיית אחר יום מרובה התרגשות. </a:t>
            </a:r>
            <a:r>
              <a:rPr lang="he-IL" dirty="0" err="1"/>
              <a:t>הכל</a:t>
            </a:r>
            <a:r>
              <a:rPr lang="he-IL" dirty="0"/>
              <a:t> הופך להיות מרגיע והגוף שלך מתחיל להתרגע, להתמקד בשחזור ובהרפיה.</a:t>
            </a:r>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5</a:t>
            </a:fld>
            <a:endParaRPr lang="he-IL"/>
          </a:p>
        </p:txBody>
      </p:sp>
    </p:spTree>
    <p:extLst>
      <p:ext uri="{BB962C8B-B14F-4D97-AF65-F5344CB8AC3E}">
        <p14:creationId xmlns:p14="http://schemas.microsoft.com/office/powerpoint/2010/main" val="192350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7</a:t>
            </a:fld>
            <a:endParaRPr lang="he-IL"/>
          </a:p>
        </p:txBody>
      </p:sp>
    </p:spTree>
    <p:extLst>
      <p:ext uri="{BB962C8B-B14F-4D97-AF65-F5344CB8AC3E}">
        <p14:creationId xmlns:p14="http://schemas.microsoft.com/office/powerpoint/2010/main" val="4219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מתוך צ'אט </a:t>
            </a:r>
            <a:r>
              <a:rPr lang="en-US" dirty="0"/>
              <a:t>GPT</a:t>
            </a:r>
            <a:r>
              <a:rPr lang="he-IL" dirty="0"/>
              <a:t>4</a:t>
            </a:r>
          </a:p>
          <a:p>
            <a:pPr algn="l"/>
            <a:r>
              <a:rPr lang="he-IL" b="0" i="0" dirty="0">
                <a:solidFill>
                  <a:srgbClr val="374151"/>
                </a:solidFill>
                <a:effectLst/>
                <a:latin typeface="Söhne"/>
              </a:rPr>
              <a:t>המערכת הסימפתית, המתוארת לעיתים כ"מערכת הלחימה או הבריחה", מכינה את הגוף להגיב לאיומים או לאתגרים שנתפסים. כאשר היא מתופעלת, היא גורמת לסדרת שינויים פיזיולוגיים שמטרתם להבטיח הישרדות. הנה איך התגובה הסימפתית משתקפת בשוני חלקי הגוף האנושי:</a:t>
            </a:r>
          </a:p>
          <a:p>
            <a:pPr algn="l">
              <a:buFont typeface="+mj-lt"/>
              <a:buAutoNum type="arabicPeriod"/>
            </a:pPr>
            <a:r>
              <a:rPr lang="he-IL" b="1" i="0" dirty="0">
                <a:solidFill>
                  <a:srgbClr val="374151"/>
                </a:solidFill>
                <a:effectLst/>
                <a:latin typeface="Söhne"/>
              </a:rPr>
              <a:t>דופק ולחץ דם</a:t>
            </a:r>
            <a:r>
              <a:rPr lang="he-IL" b="0" i="0" dirty="0">
                <a:solidFill>
                  <a:srgbClr val="374151"/>
                </a:solidFill>
                <a:effectLst/>
                <a:latin typeface="Söhne"/>
              </a:rPr>
              <a:t>: הדופק מהירה כדי להשאיר יותר דם, ולחץ הדם עולה. זה מוודא שהשרירים והאורגנים החיוניים מקבלים מספיק חמצון ותזונה כדי לעמוד בדרישות המוגברות של המצב.</a:t>
            </a:r>
          </a:p>
          <a:p>
            <a:pPr algn="l">
              <a:buFont typeface="+mj-lt"/>
              <a:buAutoNum type="arabicPeriod"/>
            </a:pPr>
            <a:r>
              <a:rPr lang="he-IL" b="1" i="0" dirty="0">
                <a:solidFill>
                  <a:srgbClr val="374151"/>
                </a:solidFill>
                <a:effectLst/>
                <a:latin typeface="Söhne"/>
              </a:rPr>
              <a:t>נשימה</a:t>
            </a:r>
            <a:r>
              <a:rPr lang="he-IL" b="0" i="0" dirty="0">
                <a:solidFill>
                  <a:srgbClr val="374151"/>
                </a:solidFill>
                <a:effectLst/>
                <a:latin typeface="Söhne"/>
              </a:rPr>
              <a:t>: קצב הנשימה מהירה כדי לספק יותר חמצון לטור הדם.</a:t>
            </a:r>
          </a:p>
          <a:p>
            <a:pPr algn="l">
              <a:buFont typeface="+mj-lt"/>
              <a:buAutoNum type="arabicPeriod"/>
            </a:pPr>
            <a:r>
              <a:rPr lang="he-IL" b="1" i="0" dirty="0">
                <a:solidFill>
                  <a:srgbClr val="374151"/>
                </a:solidFill>
                <a:effectLst/>
                <a:latin typeface="Söhne"/>
              </a:rPr>
              <a:t>עיניים</a:t>
            </a:r>
            <a:r>
              <a:rPr lang="he-IL" b="0" i="0" dirty="0">
                <a:solidFill>
                  <a:srgbClr val="374151"/>
                </a:solidFill>
                <a:effectLst/>
                <a:latin typeface="Söhne"/>
              </a:rPr>
              <a:t>: האישון מתרחב (מתגדל) כדי לשפר את הראיה, מה שמאפשר לאדם לראות טוב יותר את האיומים האפשריים או דרכי הבריחה.</a:t>
            </a:r>
          </a:p>
          <a:p>
            <a:pPr algn="l">
              <a:buFont typeface="+mj-lt"/>
              <a:buAutoNum type="arabicPeriod"/>
            </a:pPr>
            <a:r>
              <a:rPr lang="he-IL" b="1" i="0" dirty="0">
                <a:solidFill>
                  <a:srgbClr val="374151"/>
                </a:solidFill>
                <a:effectLst/>
                <a:latin typeface="Söhne"/>
              </a:rPr>
              <a:t>עיכול</a:t>
            </a:r>
            <a:r>
              <a:rPr lang="he-IL" b="0" i="0" dirty="0">
                <a:solidFill>
                  <a:srgbClr val="374151"/>
                </a:solidFill>
                <a:effectLst/>
                <a:latin typeface="Söhne"/>
              </a:rPr>
              <a:t>: התהליכים העיכוליים מאטים. האנרגיה מופנית מחוץ לתהליכים שאינם חיוניים להישרדות באופן </a:t>
            </a:r>
            <a:r>
              <a:rPr lang="he-IL" b="0" i="0" dirty="0" err="1">
                <a:solidFill>
                  <a:srgbClr val="374151"/>
                </a:solidFill>
                <a:effectLst/>
                <a:latin typeface="Söhne"/>
              </a:rPr>
              <a:t>מיידי</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זרימת דם</a:t>
            </a:r>
            <a:r>
              <a:rPr lang="he-IL" b="0" i="0" dirty="0">
                <a:solidFill>
                  <a:srgbClr val="374151"/>
                </a:solidFill>
                <a:effectLst/>
                <a:latin typeface="Söhne"/>
              </a:rPr>
              <a:t>: הדם מופנה מחוץ למערכות לא חיוניות כמו העור ומופנה לקבוצות שרירים גדולות ואורגנים חיוניים. זה מכין את הגוף לפעולה פיזית כמו לרוץ או להילחם.</a:t>
            </a:r>
          </a:p>
          <a:p>
            <a:pPr algn="l">
              <a:buFont typeface="+mj-lt"/>
              <a:buAutoNum type="arabicPeriod"/>
            </a:pPr>
            <a:r>
              <a:rPr lang="he-IL" b="1" i="0" dirty="0">
                <a:solidFill>
                  <a:srgbClr val="374151"/>
                </a:solidFill>
                <a:effectLst/>
                <a:latin typeface="Söhne"/>
              </a:rPr>
              <a:t>שחרור מקורות אנרגיה</a:t>
            </a:r>
            <a:r>
              <a:rPr lang="he-IL" b="0" i="0" dirty="0">
                <a:solidFill>
                  <a:srgbClr val="374151"/>
                </a:solidFill>
                <a:effectLst/>
                <a:latin typeface="Söhne"/>
              </a:rPr>
              <a:t>: הכבד משחרר גלוקוז מאוחסן ושומנים, מספק מקור אנרגיה מהיר לגוף.</a:t>
            </a:r>
          </a:p>
          <a:p>
            <a:pPr algn="l">
              <a:buFont typeface="+mj-lt"/>
              <a:buAutoNum type="arabicPeriod"/>
            </a:pPr>
            <a:r>
              <a:rPr lang="he-IL" b="1" i="0" dirty="0">
                <a:solidFill>
                  <a:srgbClr val="374151"/>
                </a:solidFill>
                <a:effectLst/>
                <a:latin typeface="Söhne"/>
              </a:rPr>
              <a:t>הזעה</a:t>
            </a:r>
            <a:r>
              <a:rPr lang="he-IL" b="0" i="0" dirty="0">
                <a:solidFill>
                  <a:srgbClr val="374151"/>
                </a:solidFill>
                <a:effectLst/>
                <a:latin typeface="Söhne"/>
              </a:rPr>
              <a:t>: הגוף עשוי להתחיל להזיע בניסיון להתקרר כאשר הפעילות הפנימית </a:t>
            </a:r>
            <a:r>
              <a:rPr lang="he-IL" b="0" i="0" dirty="0" err="1">
                <a:solidFill>
                  <a:srgbClr val="374151"/>
                </a:solidFill>
                <a:effectLst/>
                <a:latin typeface="Söhne"/>
              </a:rPr>
              <a:t>מתמהרת</a:t>
            </a:r>
            <a:r>
              <a:rPr lang="he-IL" b="0" i="0" dirty="0">
                <a:solidFill>
                  <a:srgbClr val="374151"/>
                </a:solidFill>
                <a:effectLst/>
                <a:latin typeface="Söhne"/>
              </a:rPr>
              <a:t>.</a:t>
            </a:r>
          </a:p>
          <a:p>
            <a:pPr algn="l">
              <a:buFont typeface="+mj-lt"/>
              <a:buAutoNum type="arabicPeriod"/>
            </a:pPr>
            <a:r>
              <a:rPr lang="he-IL" b="1" i="0" dirty="0">
                <a:solidFill>
                  <a:srgbClr val="374151"/>
                </a:solidFill>
                <a:effectLst/>
                <a:latin typeface="Söhne"/>
              </a:rPr>
              <a:t>מערכת ההורמונים</a:t>
            </a:r>
            <a:r>
              <a:rPr lang="he-IL" b="0" i="0" dirty="0">
                <a:solidFill>
                  <a:srgbClr val="374151"/>
                </a:solidFill>
                <a:effectLst/>
                <a:latin typeface="Söhne"/>
              </a:rPr>
              <a:t>: בלוטות הילוך משחררות אדרנלין (</a:t>
            </a:r>
            <a:r>
              <a:rPr lang="he-IL" b="0" i="0" dirty="0" err="1">
                <a:solidFill>
                  <a:srgbClr val="374151"/>
                </a:solidFill>
                <a:effectLst/>
                <a:latin typeface="Söhne"/>
              </a:rPr>
              <a:t>אפינפרין</a:t>
            </a:r>
            <a:r>
              <a:rPr lang="he-IL" b="0" i="0" dirty="0">
                <a:solidFill>
                  <a:srgbClr val="374151"/>
                </a:solidFill>
                <a:effectLst/>
                <a:latin typeface="Söhne"/>
              </a:rPr>
              <a:t>) והורמונים אחרים של הלחץ, המגבירים ומאריכים את רוב ההשפעות הסימפתיות.</a:t>
            </a:r>
          </a:p>
          <a:p>
            <a:pPr algn="l">
              <a:buFont typeface="+mj-lt"/>
              <a:buAutoNum type="arabicPeriod"/>
            </a:pPr>
            <a:r>
              <a:rPr lang="he-IL" b="1" i="0" dirty="0">
                <a:solidFill>
                  <a:srgbClr val="374151"/>
                </a:solidFill>
                <a:effectLst/>
                <a:latin typeface="Söhne"/>
              </a:rPr>
              <a:t>תגובת החיסון</a:t>
            </a:r>
            <a:r>
              <a:rPr lang="he-IL" b="0" i="0" dirty="0">
                <a:solidFill>
                  <a:srgbClr val="374151"/>
                </a:solidFill>
                <a:effectLst/>
                <a:latin typeface="Söhne"/>
              </a:rPr>
              <a:t>: אף שהפעלה סימפתית חריפה יכולה לחזק באופן זמני את מערכת החיסון, הפעלה ממושכת יכולה לכבות אותה, הופכת את הגוף לפגיע יותר לדלקות.</a:t>
            </a:r>
          </a:p>
          <a:p>
            <a:pPr algn="l">
              <a:buFont typeface="+mj-lt"/>
              <a:buAutoNum type="arabicPeriod"/>
            </a:pPr>
            <a:r>
              <a:rPr lang="he-IL" b="1" i="0" dirty="0">
                <a:solidFill>
                  <a:srgbClr val="374151"/>
                </a:solidFill>
                <a:effectLst/>
                <a:latin typeface="Söhne"/>
              </a:rPr>
              <a:t>מערכת השרירים</a:t>
            </a:r>
            <a:r>
              <a:rPr lang="he-IL" b="0" i="0" dirty="0">
                <a:solidFill>
                  <a:srgbClr val="374151"/>
                </a:solidFill>
                <a:effectLst/>
                <a:latin typeface="Söhne"/>
              </a:rPr>
              <a:t>: השרירים </a:t>
            </a:r>
            <a:r>
              <a:rPr lang="he-IL" b="0" i="0" dirty="0" err="1">
                <a:solidFill>
                  <a:srgbClr val="374151"/>
                </a:solidFill>
                <a:effectLst/>
                <a:latin typeface="Söhne"/>
              </a:rPr>
              <a:t>מתמטרטים</a:t>
            </a:r>
            <a:r>
              <a:rPr lang="he-IL" b="0" i="0" dirty="0">
                <a:solidFill>
                  <a:srgbClr val="374151"/>
                </a:solidFill>
                <a:effectLst/>
                <a:latin typeface="Söhne"/>
              </a:rPr>
              <a:t> ומתכוננים לפעולה.</a:t>
            </a:r>
          </a:p>
          <a:p>
            <a:pPr algn="l">
              <a:buFont typeface="+mj-lt"/>
              <a:buAutoNum type="arabicPeriod"/>
            </a:pPr>
            <a:r>
              <a:rPr lang="he-IL" b="1" i="0" dirty="0">
                <a:solidFill>
                  <a:srgbClr val="374151"/>
                </a:solidFill>
                <a:effectLst/>
                <a:latin typeface="Söhne"/>
              </a:rPr>
              <a:t>פעולת הרקיחה</a:t>
            </a:r>
            <a:r>
              <a:rPr lang="he-IL" b="0" i="0" dirty="0">
                <a:solidFill>
                  <a:srgbClr val="374151"/>
                </a:solidFill>
                <a:effectLst/>
                <a:latin typeface="Söhne"/>
              </a:rPr>
              <a:t>: הפה עשוי </a:t>
            </a:r>
            <a:r>
              <a:rPr lang="he-IL" b="0" i="0" dirty="0" err="1">
                <a:solidFill>
                  <a:srgbClr val="374151"/>
                </a:solidFill>
                <a:effectLst/>
                <a:latin typeface="Söhne"/>
              </a:rPr>
              <a:t>להיבש</a:t>
            </a:r>
            <a:r>
              <a:rPr lang="he-IL" b="0" i="0" dirty="0">
                <a:solidFill>
                  <a:srgbClr val="374151"/>
                </a:solidFill>
                <a:effectLst/>
                <a:latin typeface="Söhne"/>
              </a:rPr>
              <a:t> בשל הפסקת הפרשת הרקיחה.</a:t>
            </a:r>
          </a:p>
          <a:p>
            <a:pPr algn="l"/>
            <a:r>
              <a:rPr lang="he-IL" b="0" i="0" dirty="0">
                <a:solidFill>
                  <a:srgbClr val="374151"/>
                </a:solidFill>
                <a:effectLst/>
                <a:latin typeface="Söhne"/>
              </a:rPr>
              <a:t>כדאי לזכור, אף שתגובת המערכת הסימפתית חיונית להישרדות במצבי איום מיידיים, הפעלה ממושכת של המערכת הזו (כפי שנראית במתח ממושך או הפרעות חרדה) יכולה לפגוע בבריאות, ולגרום להופעת מחלות כמו </a:t>
            </a:r>
            <a:r>
              <a:rPr lang="he-IL" b="0" i="0" dirty="0" err="1">
                <a:solidFill>
                  <a:srgbClr val="374151"/>
                </a:solidFill>
                <a:effectLst/>
                <a:latin typeface="Söhne"/>
              </a:rPr>
              <a:t>גבוהת</a:t>
            </a:r>
            <a:r>
              <a:rPr lang="he-IL" b="0" i="0" dirty="0">
                <a:solidFill>
                  <a:srgbClr val="374151"/>
                </a:solidFill>
                <a:effectLst/>
                <a:latin typeface="Söhne"/>
              </a:rPr>
              <a:t> לח</a:t>
            </a:r>
          </a:p>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8</a:t>
            </a:fld>
            <a:endParaRPr lang="he-IL"/>
          </a:p>
        </p:txBody>
      </p:sp>
    </p:spTree>
    <p:extLst>
      <p:ext uri="{BB962C8B-B14F-4D97-AF65-F5344CB8AC3E}">
        <p14:creationId xmlns:p14="http://schemas.microsoft.com/office/powerpoint/2010/main" val="19928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9</a:t>
            </a:fld>
            <a:endParaRPr lang="he-IL"/>
          </a:p>
        </p:txBody>
      </p:sp>
    </p:spTree>
    <p:extLst>
      <p:ext uri="{BB962C8B-B14F-4D97-AF65-F5344CB8AC3E}">
        <p14:creationId xmlns:p14="http://schemas.microsoft.com/office/powerpoint/2010/main" val="2720454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he-IL" b="0" i="0" dirty="0">
                <a:solidFill>
                  <a:srgbClr val="374151"/>
                </a:solidFill>
                <a:effectLst/>
                <a:latin typeface="Söhne"/>
              </a:rPr>
              <a:t>המערכת </a:t>
            </a:r>
            <a:r>
              <a:rPr lang="he-IL" b="0" i="0" dirty="0" err="1">
                <a:solidFill>
                  <a:srgbClr val="374151"/>
                </a:solidFill>
                <a:effectLst/>
                <a:latin typeface="Söhne"/>
              </a:rPr>
              <a:t>הפרסימפטית</a:t>
            </a:r>
            <a:r>
              <a:rPr lang="he-IL" b="0" i="0" dirty="0">
                <a:solidFill>
                  <a:srgbClr val="374151"/>
                </a:solidFill>
                <a:effectLst/>
                <a:latin typeface="Söhne"/>
              </a:rPr>
              <a:t>, שלעיתים נקראת "מערכת המנוחה והעיכול", פועלת לשמירה על אנרגיה ומקדמת תהליכים של תיקון, מנוחה, ושחזור בגוף. כאשר המערכת </a:t>
            </a:r>
            <a:r>
              <a:rPr lang="he-IL" b="0" i="0" dirty="0" err="1">
                <a:solidFill>
                  <a:srgbClr val="374151"/>
                </a:solidFill>
                <a:effectLst/>
                <a:latin typeface="Söhne"/>
              </a:rPr>
              <a:t>הפרסימפטית</a:t>
            </a:r>
            <a:r>
              <a:rPr lang="he-IL" b="0" i="0" dirty="0">
                <a:solidFill>
                  <a:srgbClr val="374151"/>
                </a:solidFill>
                <a:effectLst/>
                <a:latin typeface="Söhne"/>
              </a:rPr>
              <a:t> היא הדומיננטית (בניגוד לתגובת "הילחם או ברח" של המערכת הסימפטית), הגוף נמצא במצב של רוגע, תחזוקה, ותמקד מרכזי. הנה איך ההפעלה של המערכת </a:t>
            </a:r>
            <a:r>
              <a:rPr lang="he-IL" b="0" i="0" dirty="0" err="1">
                <a:solidFill>
                  <a:srgbClr val="374151"/>
                </a:solidFill>
                <a:effectLst/>
                <a:latin typeface="Söhne"/>
              </a:rPr>
              <a:t>הפרסימפטית</a:t>
            </a:r>
            <a:r>
              <a:rPr lang="he-IL" b="0" i="0" dirty="0">
                <a:solidFill>
                  <a:srgbClr val="374151"/>
                </a:solidFill>
                <a:effectLst/>
                <a:latin typeface="Söhne"/>
              </a:rPr>
              <a:t> משתקפת על הגוף:</a:t>
            </a:r>
          </a:p>
          <a:p>
            <a:pPr algn="l">
              <a:buFont typeface="+mj-lt"/>
              <a:buAutoNum type="arabicPeriod"/>
            </a:pPr>
            <a:r>
              <a:rPr lang="he-IL" b="1" i="0" dirty="0">
                <a:solidFill>
                  <a:srgbClr val="374151"/>
                </a:solidFill>
                <a:effectLst/>
                <a:latin typeface="Söhne"/>
              </a:rPr>
              <a:t>קצב הלב ולחץ הדם</a:t>
            </a:r>
            <a:r>
              <a:rPr lang="he-IL" b="0" i="0" dirty="0">
                <a:solidFill>
                  <a:srgbClr val="374151"/>
                </a:solidFill>
                <a:effectLst/>
                <a:latin typeface="Söhne"/>
              </a:rPr>
              <a:t>: קצב הלב מאט, ולחץ הדם יורד. הגוף מעביר את עצמו ממצב של התראה גבוהה למצב של רוגע.</a:t>
            </a:r>
          </a:p>
          <a:p>
            <a:pPr algn="l">
              <a:buFont typeface="+mj-lt"/>
              <a:buAutoNum type="arabicPeriod"/>
            </a:pPr>
            <a:r>
              <a:rPr lang="he-IL" b="1" i="0" dirty="0">
                <a:solidFill>
                  <a:srgbClr val="374151"/>
                </a:solidFill>
                <a:effectLst/>
                <a:latin typeface="Söhne"/>
              </a:rPr>
              <a:t>נשימה</a:t>
            </a:r>
            <a:r>
              <a:rPr lang="he-IL" b="0" i="0" dirty="0">
                <a:solidFill>
                  <a:srgbClr val="374151"/>
                </a:solidFill>
                <a:effectLst/>
                <a:latin typeface="Söhne"/>
              </a:rPr>
              <a:t>: הנשימה הופכת להיות איטית ובמקצב קבוע. הדבר מאפשר האכסנה יעילה של חמצון והוצאה של פחמן דו חמצון.</a:t>
            </a:r>
          </a:p>
          <a:p>
            <a:pPr algn="l">
              <a:buFont typeface="+mj-lt"/>
              <a:buAutoNum type="arabicPeriod"/>
            </a:pPr>
            <a:r>
              <a:rPr lang="he-IL" b="1" i="0" dirty="0">
                <a:solidFill>
                  <a:srgbClr val="374151"/>
                </a:solidFill>
                <a:effectLst/>
                <a:latin typeface="Söhne"/>
              </a:rPr>
              <a:t>העיניים</a:t>
            </a:r>
            <a:r>
              <a:rPr lang="he-IL" b="0" i="0" dirty="0">
                <a:solidFill>
                  <a:srgbClr val="374151"/>
                </a:solidFill>
                <a:effectLst/>
                <a:latin typeface="Söhne"/>
              </a:rPr>
              <a:t>: הגלמים </a:t>
            </a:r>
            <a:r>
              <a:rPr lang="he-IL" b="0" i="0" dirty="0" err="1">
                <a:solidFill>
                  <a:srgbClr val="374151"/>
                </a:solidFill>
                <a:effectLst/>
                <a:latin typeface="Söhne"/>
              </a:rPr>
              <a:t>מתצמצמים</a:t>
            </a:r>
            <a:r>
              <a:rPr lang="he-IL" b="0" i="0" dirty="0">
                <a:solidFill>
                  <a:srgbClr val="374151"/>
                </a:solidFill>
                <a:effectLst/>
                <a:latin typeface="Söhne"/>
              </a:rPr>
              <a:t> (הופכים לקטנים יותר), מכוננים את העיניים לפעילויות מקורבות כמו קריאה.</a:t>
            </a:r>
          </a:p>
          <a:p>
            <a:pPr algn="l">
              <a:buFont typeface="+mj-lt"/>
              <a:buAutoNum type="arabicPeriod"/>
            </a:pPr>
            <a:r>
              <a:rPr lang="he-IL" b="1" i="0" dirty="0">
                <a:solidFill>
                  <a:srgbClr val="374151"/>
                </a:solidFill>
                <a:effectLst/>
                <a:latin typeface="Söhne"/>
              </a:rPr>
              <a:t>עיכול</a:t>
            </a:r>
            <a:r>
              <a:rPr lang="he-IL" b="0" i="0" dirty="0">
                <a:solidFill>
                  <a:srgbClr val="374151"/>
                </a:solidFill>
                <a:effectLst/>
                <a:latin typeface="Söhne"/>
              </a:rPr>
              <a:t>: תהליכי העיכול מופעלים. הגוף מקצה יותר אנרגיה ומשאבים לפירוק המזון וספיגת התזונה.</a:t>
            </a:r>
          </a:p>
          <a:p>
            <a:pPr algn="l">
              <a:buFont typeface="+mj-lt"/>
              <a:buAutoNum type="arabicPeriod"/>
            </a:pPr>
            <a:r>
              <a:rPr lang="he-IL" b="1" i="0" dirty="0">
                <a:solidFill>
                  <a:srgbClr val="374151"/>
                </a:solidFill>
                <a:effectLst/>
                <a:latin typeface="Söhne"/>
              </a:rPr>
              <a:t>הפרשה</a:t>
            </a:r>
            <a:r>
              <a:rPr lang="he-IL" b="0" i="0" dirty="0">
                <a:solidFill>
                  <a:srgbClr val="374151"/>
                </a:solidFill>
                <a:effectLst/>
                <a:latin typeface="Söhne"/>
              </a:rPr>
              <a:t>: הגוף מקדם את תהליכי ההפרשה, ומקל על פונקציות המערכת השתן והמעי.</a:t>
            </a:r>
          </a:p>
          <a:p>
            <a:pPr algn="l">
              <a:buFont typeface="+mj-lt"/>
              <a:buAutoNum type="arabicPeriod"/>
            </a:pPr>
            <a:r>
              <a:rPr lang="he-IL" b="1" i="0" dirty="0">
                <a:solidFill>
                  <a:srgbClr val="374151"/>
                </a:solidFill>
                <a:effectLst/>
                <a:latin typeface="Söhne"/>
              </a:rPr>
              <a:t>אחסון אנרגיה</a:t>
            </a:r>
            <a:r>
              <a:rPr lang="he-IL" b="0" i="0" dirty="0">
                <a:solidFill>
                  <a:srgbClr val="374151"/>
                </a:solidFill>
                <a:effectLst/>
                <a:latin typeface="Söhne"/>
              </a:rPr>
              <a:t>: הגוף מעבד ואוחסן אנרגיה בצורת </a:t>
            </a:r>
            <a:r>
              <a:rPr lang="he-IL" b="0" i="0" dirty="0" err="1">
                <a:solidFill>
                  <a:srgbClr val="374151"/>
                </a:solidFill>
                <a:effectLst/>
                <a:latin typeface="Söhne"/>
              </a:rPr>
              <a:t>גליקוגן</a:t>
            </a:r>
            <a:r>
              <a:rPr lang="he-IL" b="0" i="0" dirty="0">
                <a:solidFill>
                  <a:srgbClr val="374151"/>
                </a:solidFill>
                <a:effectLst/>
                <a:latin typeface="Söhne"/>
              </a:rPr>
              <a:t> ושומן. הדבר מבטיח מצבי אנרגיה לצרכים העתידיים.</a:t>
            </a:r>
          </a:p>
          <a:p>
            <a:pPr algn="l">
              <a:buFont typeface="+mj-lt"/>
              <a:buAutoNum type="arabicPeriod"/>
            </a:pPr>
            <a:r>
              <a:rPr lang="he-IL" b="1" i="0" dirty="0">
                <a:solidFill>
                  <a:srgbClr val="374151"/>
                </a:solidFill>
                <a:effectLst/>
                <a:latin typeface="Söhne"/>
              </a:rPr>
              <a:t>התרגשות מינית</a:t>
            </a:r>
            <a:r>
              <a:rPr lang="he-IL" b="0" i="0" dirty="0">
                <a:solidFill>
                  <a:srgbClr val="374151"/>
                </a:solidFill>
                <a:effectLst/>
                <a:latin typeface="Söhne"/>
              </a:rPr>
              <a:t>: יש הגברה בזרימת הדם לאזור </a:t>
            </a:r>
            <a:r>
              <a:rPr lang="he-IL" b="0" i="0" dirty="0" err="1">
                <a:solidFill>
                  <a:srgbClr val="374151"/>
                </a:solidFill>
                <a:effectLst/>
                <a:latin typeface="Söhne"/>
              </a:rPr>
              <a:t>הגניטליה</a:t>
            </a:r>
            <a:r>
              <a:rPr lang="he-IL" b="0" i="0" dirty="0">
                <a:solidFill>
                  <a:srgbClr val="374151"/>
                </a:solidFill>
                <a:effectLst/>
                <a:latin typeface="Söhne"/>
              </a:rPr>
              <a:t>, מקדמת פונקציות רבייה והתרגשות מינית.</a:t>
            </a:r>
          </a:p>
          <a:p>
            <a:pPr algn="l">
              <a:buFont typeface="+mj-lt"/>
              <a:buAutoNum type="arabicPeriod"/>
            </a:pPr>
            <a:r>
              <a:rPr lang="he-IL" b="1" i="0" dirty="0">
                <a:solidFill>
                  <a:srgbClr val="374151"/>
                </a:solidFill>
                <a:effectLst/>
                <a:latin typeface="Söhne"/>
              </a:rPr>
              <a:t>הרפיית שרירים</a:t>
            </a:r>
            <a:r>
              <a:rPr lang="he-IL" b="0" i="0" dirty="0">
                <a:solidFill>
                  <a:srgbClr val="374151"/>
                </a:solidFill>
                <a:effectLst/>
                <a:latin typeface="Söhne"/>
              </a:rPr>
              <a:t>: השרירים מרפים, מפחיתים מתח ומקדמים תיקון ושחזור.</a:t>
            </a:r>
          </a:p>
          <a:p>
            <a:pPr algn="l">
              <a:buFont typeface="+mj-lt"/>
              <a:buAutoNum type="arabicPeriod"/>
            </a:pPr>
            <a:r>
              <a:rPr lang="he-IL" b="1" i="0" dirty="0">
                <a:solidFill>
                  <a:srgbClr val="374151"/>
                </a:solidFill>
                <a:effectLst/>
                <a:latin typeface="Söhne"/>
              </a:rPr>
              <a:t>תגובת המערכת החיסונית</a:t>
            </a:r>
            <a:r>
              <a:rPr lang="he-IL" b="0" i="0" dirty="0">
                <a:solidFill>
                  <a:srgbClr val="374151"/>
                </a:solidFill>
                <a:effectLst/>
                <a:latin typeface="Söhne"/>
              </a:rPr>
              <a:t>: המערכת החיסונית מקבלת הגברה, מגבירה את יכולת הגוף להתרפאות ולהתמודד עם הידבקויות.</a:t>
            </a:r>
          </a:p>
          <a:p>
            <a:pPr algn="l">
              <a:buFont typeface="+mj-lt"/>
              <a:buAutoNum type="arabicPeriod"/>
            </a:pPr>
            <a:r>
              <a:rPr lang="he-IL" b="1" i="0" dirty="0">
                <a:solidFill>
                  <a:srgbClr val="374151"/>
                </a:solidFill>
                <a:effectLst/>
                <a:latin typeface="Söhne"/>
              </a:rPr>
              <a:t>המערכת האנדוקרינית</a:t>
            </a:r>
            <a:r>
              <a:rPr lang="he-IL" b="0" i="0" dirty="0">
                <a:solidFill>
                  <a:srgbClr val="374151"/>
                </a:solidFill>
                <a:effectLst/>
                <a:latin typeface="Söhne"/>
              </a:rPr>
              <a:t>: חלק מבלוטות ההפרשה, כמו הלבלב, </a:t>
            </a:r>
            <a:r>
              <a:rPr lang="he-IL" b="0" i="0" dirty="0" err="1">
                <a:solidFill>
                  <a:srgbClr val="374151"/>
                </a:solidFill>
                <a:effectLst/>
                <a:latin typeface="Söhne"/>
              </a:rPr>
              <a:t>ממוגמגות</a:t>
            </a:r>
            <a:r>
              <a:rPr lang="he-IL" b="0" i="0" dirty="0">
                <a:solidFill>
                  <a:srgbClr val="374151"/>
                </a:solidFill>
                <a:effectLst/>
                <a:latin typeface="Söhne"/>
              </a:rPr>
              <a:t> לייצור אנזימים והורמונים החיוניים לעיכול וניצול האנרגיה.</a:t>
            </a:r>
          </a:p>
          <a:p>
            <a:pPr algn="l">
              <a:buFont typeface="+mj-lt"/>
              <a:buAutoNum type="arabicPeriod"/>
            </a:pPr>
            <a:r>
              <a:rPr lang="he-IL" b="1" i="0" dirty="0">
                <a:solidFill>
                  <a:srgbClr val="374151"/>
                </a:solidFill>
                <a:effectLst/>
                <a:latin typeface="Söhne"/>
              </a:rPr>
              <a:t>בלוטות הדמע</a:t>
            </a:r>
            <a:r>
              <a:rPr lang="he-IL" b="0" i="0" dirty="0">
                <a:solidFill>
                  <a:srgbClr val="374151"/>
                </a:solidFill>
                <a:effectLst/>
                <a:latin typeface="Söhne"/>
              </a:rPr>
              <a:t>: בלוטות אלו, האחראיות לייצור הדמעות, יכולות </a:t>
            </a:r>
            <a:r>
              <a:rPr lang="he-IL" b="0" i="0" dirty="0" err="1">
                <a:solidFill>
                  <a:srgbClr val="374151"/>
                </a:solidFill>
                <a:effectLst/>
                <a:latin typeface="Söhne"/>
              </a:rPr>
              <a:t>להתמרץ</a:t>
            </a:r>
            <a:r>
              <a:rPr lang="he-IL" b="0" i="0" dirty="0">
                <a:solidFill>
                  <a:srgbClr val="374151"/>
                </a:solidFill>
                <a:effectLst/>
                <a:latin typeface="Söhne"/>
              </a:rPr>
              <a:t>, מקדמות לחות לעיניים ובריאותן.</a:t>
            </a:r>
          </a:p>
          <a:p>
            <a:pPr algn="l"/>
            <a:r>
              <a:rPr lang="he-IL" b="0" i="0" dirty="0">
                <a:solidFill>
                  <a:srgbClr val="374151"/>
                </a:solidFill>
                <a:effectLst/>
                <a:latin typeface="Söhne"/>
              </a:rPr>
              <a:t>התגובה </a:t>
            </a:r>
            <a:r>
              <a:rPr lang="he-IL" b="0" i="0" dirty="0" err="1">
                <a:solidFill>
                  <a:srgbClr val="374151"/>
                </a:solidFill>
                <a:effectLst/>
                <a:latin typeface="Söhne"/>
              </a:rPr>
              <a:t>הפרסימפטית</a:t>
            </a:r>
            <a:r>
              <a:rPr lang="he-IL" b="0" i="0" dirty="0">
                <a:solidFill>
                  <a:srgbClr val="374151"/>
                </a:solidFill>
                <a:effectLst/>
                <a:latin typeface="Söhne"/>
              </a:rPr>
              <a:t> היא חיונית לשמירה על ההומיאוסטזיס והבטחת הישרדות לטווח הארוך. בעוד שהתגובה הסימפטית היא על תגובות מיידיות למצבים מלחיצים, המערכת </a:t>
            </a:r>
            <a:r>
              <a:rPr lang="he-IL" b="0" i="0" dirty="0" err="1">
                <a:solidFill>
                  <a:srgbClr val="374151"/>
                </a:solidFill>
                <a:effectLst/>
                <a:latin typeface="Söhne"/>
              </a:rPr>
              <a:t>הפרסימפטית</a:t>
            </a:r>
            <a:r>
              <a:rPr lang="he-IL" b="0" i="0" dirty="0">
                <a:solidFill>
                  <a:srgbClr val="374151"/>
                </a:solidFill>
                <a:effectLst/>
                <a:latin typeface="Söhne"/>
              </a:rPr>
              <a:t> היא על שמירה על אנרגיה והבטחה שפונקציות התחזוקה היומיומית של הגוף מתבצעות. הפעלה יתר או הפעלה פחותה של אחת המערכות יכולה להוביל לבעיות בריאות, וזה מדגיש את חשיבות האיזון</a:t>
            </a:r>
          </a:p>
          <a:p>
            <a:endParaRPr lang="he-IL" dirty="0"/>
          </a:p>
        </p:txBody>
      </p:sp>
      <p:sp>
        <p:nvSpPr>
          <p:cNvPr id="4" name="מציין מיקום של מספר שקופית 3"/>
          <p:cNvSpPr>
            <a:spLocks noGrp="1"/>
          </p:cNvSpPr>
          <p:nvPr>
            <p:ph type="sldNum" sz="quarter" idx="5"/>
          </p:nvPr>
        </p:nvSpPr>
        <p:spPr/>
        <p:txBody>
          <a:bodyPr/>
          <a:lstStyle/>
          <a:p>
            <a:fld id="{E79B28B6-8409-4D4D-AA2F-9698E6E00191}" type="slidenum">
              <a:rPr lang="he-IL" smtClean="0"/>
              <a:t>10</a:t>
            </a:fld>
            <a:endParaRPr lang="he-IL"/>
          </a:p>
        </p:txBody>
      </p:sp>
    </p:spTree>
    <p:extLst>
      <p:ext uri="{BB962C8B-B14F-4D97-AF65-F5344CB8AC3E}">
        <p14:creationId xmlns:p14="http://schemas.microsoft.com/office/powerpoint/2010/main" val="290609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CD86ED-EF61-E3DB-2990-A4B1C338984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6848E62C-E1B3-ADA7-710F-73676BB94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B90511D-D8DF-B844-F069-6820F82E40C4}"/>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AAB1E8C9-6318-0984-92E6-D7B6A4C9392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4DC826-145A-F08C-21BA-D40E4DF6791C}"/>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242991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FB86A2F-AD6F-98FC-2DAA-93278984C6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0FDD346F-2F1F-CCDC-15E1-747BF30FBEB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C4E55F1-8D2F-1D0C-4A27-50BEEC32A98D}"/>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F57E00EB-AB6D-F807-38F4-1EFFAEC130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C91311A-CCBF-F5A9-E3E2-B5F63017941A}"/>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267427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F183699-E9FC-0854-A7D9-C51020669160}"/>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9B89A26-1FE5-E9FB-CF9C-6AE8B46A1A0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326F450-7288-5F42-3554-FC64247A6B26}"/>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EF07FB0D-D743-DB18-6166-82BDB647E13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350E44E-604E-ABB0-B239-52D728FBE6D3}"/>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19361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DEDAA00-472A-9EFA-BF2E-C9FD0CF387D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4EFFC42-5B03-17FE-89AA-6657402074B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692C3EB-9144-0B8B-6D7C-17C1659908FD}"/>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C4E6C6F0-70B9-D6AE-3ACB-34B981E2D2E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32D19EC-1819-DC35-9016-C295FA00A38B}"/>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136599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0A684C-9713-75A0-5F7A-0F36F9D36DD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FB0EF23-4618-936A-2153-92B28D5562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F8EC0BF-C7FA-32AB-76B7-65B5FFD2C7F1}"/>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82242740-81C4-06E9-2B0E-CB5CC774283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6486200-4A09-C8C4-3D81-1DE52C897825}"/>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2337567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85E389-A1F1-621B-F50C-B5414ED604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8DA5A2D-8656-36A7-CFEB-12D7A91E221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CA55F4D-99C2-B0B1-15F4-8E45B76B9D6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0439BD8-488C-3925-5C51-0FCC794D0D6E}"/>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6" name="מציין מיקום של כותרת תחתונה 5">
            <a:extLst>
              <a:ext uri="{FF2B5EF4-FFF2-40B4-BE49-F238E27FC236}">
                <a16:creationId xmlns:a16="http://schemas.microsoft.com/office/drawing/2014/main" id="{3ECBADF1-98FA-BFC0-0A45-962778FD62A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FC038AB-5650-FF9A-3562-DFB2855FD8E8}"/>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408045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DDD914B-4A64-173B-C87E-8F179794312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5D760AF-56F7-7D0B-FA3E-0047D0E9C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AB9796B-40C7-5935-304A-BE98AF7B5A2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9E9D5CB-3B64-7783-3A1C-00F8F2F7D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DEC0BB3-8201-0063-C5FD-14AFA02D939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A79FDB2-4C3E-BBBF-9D3B-1F1E6E9CFCD5}"/>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8" name="מציין מיקום של כותרת תחתונה 7">
            <a:extLst>
              <a:ext uri="{FF2B5EF4-FFF2-40B4-BE49-F238E27FC236}">
                <a16:creationId xmlns:a16="http://schemas.microsoft.com/office/drawing/2014/main" id="{571D4F6A-0453-C4EA-98C2-EA4E415D7E1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724B07C-C56D-0BD2-6C83-8A97B0BB7129}"/>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44887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76B82B-D3BC-D8A2-7ECF-ED2D65DF724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96A45E17-44C1-DDAD-FCD0-FAFAC707EAF1}"/>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4" name="מציין מיקום של כותרת תחתונה 3">
            <a:extLst>
              <a:ext uri="{FF2B5EF4-FFF2-40B4-BE49-F238E27FC236}">
                <a16:creationId xmlns:a16="http://schemas.microsoft.com/office/drawing/2014/main" id="{63156E3D-4BC9-B41A-D775-D3447D3EBF1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F2A97F8-1855-4681-82E0-DE396ADA21DA}"/>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136076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C30EA75-00A8-7AAC-55D8-B7B5FDADDC8A}"/>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3" name="מציין מיקום של כותרת תחתונה 2">
            <a:extLst>
              <a:ext uri="{FF2B5EF4-FFF2-40B4-BE49-F238E27FC236}">
                <a16:creationId xmlns:a16="http://schemas.microsoft.com/office/drawing/2014/main" id="{8F397972-322E-14C8-3316-43DA12E3C183}"/>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C20BD72-771A-5828-55BD-758D0B2F63A9}"/>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302726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076E72-508A-1516-D069-CF5350ACCDC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63B353-7340-2A21-DFE3-86BE5D3C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41D94F4F-C53F-FF60-5BB4-75B3FEA4B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B9606AA-4E8A-5A2A-F12C-FD240239C740}"/>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6" name="מציין מיקום של כותרת תחתונה 5">
            <a:extLst>
              <a:ext uri="{FF2B5EF4-FFF2-40B4-BE49-F238E27FC236}">
                <a16:creationId xmlns:a16="http://schemas.microsoft.com/office/drawing/2014/main" id="{3DD3107F-A530-6BFD-15E2-36647A691AC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0B539F2-CC29-1F98-0B14-4422835400F1}"/>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21922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DCEE545-9E2C-C40D-511A-B4E77694C44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8C1742D-00E0-361A-ECBC-E3B57EC91E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38D9EE2-95E0-CE62-26C8-123053193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6755716-18CA-2D99-E3BF-23EA5C9BD583}"/>
              </a:ext>
            </a:extLst>
          </p:cNvPr>
          <p:cNvSpPr>
            <a:spLocks noGrp="1"/>
          </p:cNvSpPr>
          <p:nvPr>
            <p:ph type="dt" sz="half" idx="10"/>
          </p:nvPr>
        </p:nvSpPr>
        <p:spPr/>
        <p:txBody>
          <a:bodyPr/>
          <a:lstStyle/>
          <a:p>
            <a:fld id="{6781DB88-9AB3-43B0-9F73-89CD7FDA52CE}" type="datetimeFigureOut">
              <a:rPr lang="he-IL" smtClean="0"/>
              <a:t>כ"ט/תשרי/תשפ"ד</a:t>
            </a:fld>
            <a:endParaRPr lang="he-IL"/>
          </a:p>
        </p:txBody>
      </p:sp>
      <p:sp>
        <p:nvSpPr>
          <p:cNvPr id="6" name="מציין מיקום של כותרת תחתונה 5">
            <a:extLst>
              <a:ext uri="{FF2B5EF4-FFF2-40B4-BE49-F238E27FC236}">
                <a16:creationId xmlns:a16="http://schemas.microsoft.com/office/drawing/2014/main" id="{9F973B28-9A46-9FCD-233E-7353A7D3087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7047C22-6E85-55F7-B725-E9F85656BEB4}"/>
              </a:ext>
            </a:extLst>
          </p:cNvPr>
          <p:cNvSpPr>
            <a:spLocks noGrp="1"/>
          </p:cNvSpPr>
          <p:nvPr>
            <p:ph type="sldNum" sz="quarter" idx="12"/>
          </p:nvPr>
        </p:nvSpPr>
        <p:spPr/>
        <p:txBody>
          <a:bodyPr/>
          <a:lstStyle/>
          <a:p>
            <a:fld id="{5CE08BDB-4BB1-44D6-8FBC-073C4727104D}" type="slidenum">
              <a:rPr lang="he-IL" smtClean="0"/>
              <a:t>‹#›</a:t>
            </a:fld>
            <a:endParaRPr lang="he-IL"/>
          </a:p>
        </p:txBody>
      </p:sp>
    </p:spTree>
    <p:extLst>
      <p:ext uri="{BB962C8B-B14F-4D97-AF65-F5344CB8AC3E}">
        <p14:creationId xmlns:p14="http://schemas.microsoft.com/office/powerpoint/2010/main" val="139563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646BC3DE-BE13-21CB-26A1-C2A55345EBB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191E95F-A6F7-9FFE-5E53-7B92C23457A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B2C8140-1295-660C-6A32-64D36AFE5C6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781DB88-9AB3-43B0-9F73-89CD7FDA52CE}" type="datetimeFigureOut">
              <a:rPr lang="he-IL" smtClean="0"/>
              <a:t>כ"ט/תשרי/תשפ"ד</a:t>
            </a:fld>
            <a:endParaRPr lang="he-IL"/>
          </a:p>
        </p:txBody>
      </p:sp>
      <p:sp>
        <p:nvSpPr>
          <p:cNvPr id="5" name="מציין מיקום של כותרת תחתונה 4">
            <a:extLst>
              <a:ext uri="{FF2B5EF4-FFF2-40B4-BE49-F238E27FC236}">
                <a16:creationId xmlns:a16="http://schemas.microsoft.com/office/drawing/2014/main" id="{07D13454-D0C2-F3A4-5843-6A71E40E8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D156A94-0142-6A9A-135B-109A8AD3007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CE08BDB-4BB1-44D6-8FBC-073C4727104D}" type="slidenum">
              <a:rPr lang="he-IL" smtClean="0"/>
              <a:t>‹#›</a:t>
            </a:fld>
            <a:endParaRPr lang="he-IL"/>
          </a:p>
        </p:txBody>
      </p:sp>
    </p:spTree>
    <p:extLst>
      <p:ext uri="{BB962C8B-B14F-4D97-AF65-F5344CB8AC3E}">
        <p14:creationId xmlns:p14="http://schemas.microsoft.com/office/powerpoint/2010/main" val="29692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osnat.rotlevi1@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meditation.isr/videos/346696729358861/?mibextid=zDhOQ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docs.google.com/forms/d/1mo92rURzdxD3fTFWVBSc6DIXndnHYZHzE1fnxAmjoHM/edi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youtube.com/watch?v=S0T9Kvdsnf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youtube.com/watch?v=S0T9KvdsnfQ"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descr="תמונה שמכילה בחוץ, שמיים, נוף, עץ&#10;&#10;התיאור נוצר באופן אוטומטי">
            <a:extLst>
              <a:ext uri="{FF2B5EF4-FFF2-40B4-BE49-F238E27FC236}">
                <a16:creationId xmlns:a16="http://schemas.microsoft.com/office/drawing/2014/main" id="{5B843899-8FB5-A1B3-C5CF-23BEE1FDE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6" name="מלבן 5">
            <a:extLst>
              <a:ext uri="{FF2B5EF4-FFF2-40B4-BE49-F238E27FC236}">
                <a16:creationId xmlns:a16="http://schemas.microsoft.com/office/drawing/2014/main" id="{39569233-02E4-283B-44E1-496DC40A957B}"/>
              </a:ext>
            </a:extLst>
          </p:cNvPr>
          <p:cNvSpPr/>
          <p:nvPr/>
        </p:nvSpPr>
        <p:spPr>
          <a:xfrm>
            <a:off x="467833" y="4657061"/>
            <a:ext cx="5113196" cy="19989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800" b="1" dirty="0">
                <a:solidFill>
                  <a:schemeClr val="bg1"/>
                </a:solidFill>
                <a:latin typeface="Söhne"/>
              </a:rPr>
              <a:t>הגתה, כתבה וערכה: אסנת רוטלוי</a:t>
            </a:r>
          </a:p>
          <a:p>
            <a:r>
              <a:rPr lang="he-IL" sz="2400" b="1" dirty="0">
                <a:solidFill>
                  <a:schemeClr val="bg1"/>
                </a:solidFill>
                <a:latin typeface="Söhne"/>
              </a:rPr>
              <a:t>מחנכת בתיכון ליאו-</a:t>
            </a:r>
            <a:r>
              <a:rPr lang="he-IL" sz="2400" b="1" dirty="0" err="1">
                <a:solidFill>
                  <a:schemeClr val="bg1"/>
                </a:solidFill>
                <a:latin typeface="Söhne"/>
              </a:rPr>
              <a:t>בק</a:t>
            </a:r>
            <a:r>
              <a:rPr lang="he-IL" sz="2400" b="1" dirty="0">
                <a:solidFill>
                  <a:schemeClr val="bg1"/>
                </a:solidFill>
                <a:latin typeface="Söhne"/>
              </a:rPr>
              <a:t> בחיפה</a:t>
            </a:r>
          </a:p>
          <a:p>
            <a:r>
              <a:rPr lang="he-IL" sz="2400" b="1" dirty="0">
                <a:solidFill>
                  <a:schemeClr val="bg1"/>
                </a:solidFill>
                <a:latin typeface="Söhne"/>
              </a:rPr>
              <a:t>מורה </a:t>
            </a:r>
            <a:r>
              <a:rPr lang="he-IL" sz="2400" b="1" dirty="0" err="1">
                <a:solidFill>
                  <a:schemeClr val="bg1"/>
                </a:solidFill>
                <a:latin typeface="Söhne"/>
              </a:rPr>
              <a:t>לחנ"ג</a:t>
            </a:r>
            <a:r>
              <a:rPr lang="he-IL" sz="2400" b="1" dirty="0">
                <a:solidFill>
                  <a:schemeClr val="bg1"/>
                </a:solidFill>
                <a:latin typeface="Söhne"/>
              </a:rPr>
              <a:t>, מחנכת למיניות חיובית</a:t>
            </a:r>
            <a:br>
              <a:rPr lang="en-US" sz="2400" b="1" dirty="0">
                <a:solidFill>
                  <a:schemeClr val="bg1"/>
                </a:solidFill>
                <a:latin typeface="Söhne"/>
              </a:rPr>
            </a:br>
            <a:r>
              <a:rPr lang="en-US" sz="2400" b="1" dirty="0">
                <a:solidFill>
                  <a:schemeClr val="bg1"/>
                </a:solidFill>
                <a:latin typeface="Söhne"/>
                <a:hlinkClick r:id="rId4">
                  <a:extLst>
                    <a:ext uri="{A12FA001-AC4F-418D-AE19-62706E023703}">
                      <ahyp:hlinkClr xmlns:ahyp="http://schemas.microsoft.com/office/drawing/2018/hyperlinkcolor" val="tx"/>
                    </a:ext>
                  </a:extLst>
                </a:hlinkClick>
              </a:rPr>
              <a:t>osnat.rotlevi1@gmail.com</a:t>
            </a:r>
            <a:endParaRPr lang="he-IL" sz="2400" b="1" dirty="0">
              <a:solidFill>
                <a:schemeClr val="bg1"/>
              </a:solidFill>
              <a:latin typeface="Söhne"/>
            </a:endParaRPr>
          </a:p>
          <a:p>
            <a:r>
              <a:rPr lang="he-IL" sz="2400" b="1">
                <a:solidFill>
                  <a:schemeClr val="bg1"/>
                </a:solidFill>
                <a:latin typeface="Söhne"/>
              </a:rPr>
              <a:t>052-8443044</a:t>
            </a:r>
            <a:endParaRPr lang="he-IL" sz="2800" b="1" dirty="0">
              <a:solidFill>
                <a:schemeClr val="bg1"/>
              </a:solidFill>
              <a:latin typeface="Söhne"/>
            </a:endParaRPr>
          </a:p>
        </p:txBody>
      </p:sp>
      <p:sp>
        <p:nvSpPr>
          <p:cNvPr id="2" name="מלבן 1">
            <a:extLst>
              <a:ext uri="{FF2B5EF4-FFF2-40B4-BE49-F238E27FC236}">
                <a16:creationId xmlns:a16="http://schemas.microsoft.com/office/drawing/2014/main" id="{A4438E10-0EFB-889E-06E7-55C058CCAAC0}"/>
              </a:ext>
            </a:extLst>
          </p:cNvPr>
          <p:cNvSpPr/>
          <p:nvPr/>
        </p:nvSpPr>
        <p:spPr>
          <a:xfrm>
            <a:off x="7740502" y="216196"/>
            <a:ext cx="3915261" cy="177209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800" b="1" dirty="0">
                <a:solidFill>
                  <a:schemeClr val="bg1"/>
                </a:solidFill>
                <a:latin typeface="Söhne"/>
              </a:rPr>
              <a:t>התמודדות עם סטרס</a:t>
            </a:r>
          </a:p>
          <a:p>
            <a:r>
              <a:rPr lang="he-IL" sz="2000" b="1" dirty="0">
                <a:solidFill>
                  <a:schemeClr val="bg1"/>
                </a:solidFill>
                <a:latin typeface="Söhne"/>
              </a:rPr>
              <a:t>הסבר על המערכת העצבית</a:t>
            </a:r>
          </a:p>
          <a:p>
            <a:r>
              <a:rPr lang="he-IL" sz="2000" b="1" dirty="0">
                <a:solidFill>
                  <a:schemeClr val="bg1"/>
                </a:solidFill>
                <a:latin typeface="Söhne"/>
              </a:rPr>
              <a:t>הקשר תרבותי ואקטואלי</a:t>
            </a:r>
          </a:p>
          <a:p>
            <a:r>
              <a:rPr lang="he-IL" sz="2000" b="1" dirty="0">
                <a:solidFill>
                  <a:schemeClr val="bg1"/>
                </a:solidFill>
                <a:latin typeface="Söhne"/>
              </a:rPr>
              <a:t>דרכי התמודדות</a:t>
            </a:r>
          </a:p>
          <a:p>
            <a:r>
              <a:rPr lang="he-IL" sz="2000" b="1" dirty="0">
                <a:solidFill>
                  <a:schemeClr val="bg1"/>
                </a:solidFill>
                <a:latin typeface="Söhne"/>
              </a:rPr>
              <a:t>תרגול נשימה מודעת/פעילות גופנית</a:t>
            </a:r>
          </a:p>
        </p:txBody>
      </p:sp>
      <p:sp>
        <p:nvSpPr>
          <p:cNvPr id="3" name="מלבן 2">
            <a:extLst>
              <a:ext uri="{FF2B5EF4-FFF2-40B4-BE49-F238E27FC236}">
                <a16:creationId xmlns:a16="http://schemas.microsoft.com/office/drawing/2014/main" id="{FFECE3FE-63F0-F0AE-2912-2E7FA3F7B6BB}"/>
              </a:ext>
            </a:extLst>
          </p:cNvPr>
          <p:cNvSpPr/>
          <p:nvPr/>
        </p:nvSpPr>
        <p:spPr>
          <a:xfrm>
            <a:off x="536237" y="202019"/>
            <a:ext cx="5253726" cy="11235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800" b="1" dirty="0">
                <a:solidFill>
                  <a:schemeClr val="bg1"/>
                </a:solidFill>
                <a:latin typeface="Söhne"/>
              </a:rPr>
              <a:t>מתאים ללמידה מרחוק, </a:t>
            </a:r>
            <a:r>
              <a:rPr lang="he-IL" sz="2800" b="1" dirty="0" err="1">
                <a:solidFill>
                  <a:schemeClr val="bg1"/>
                </a:solidFill>
                <a:latin typeface="Söhne"/>
              </a:rPr>
              <a:t>מוזמנים.ות</a:t>
            </a:r>
            <a:r>
              <a:rPr lang="he-IL" sz="2800" b="1" dirty="0">
                <a:solidFill>
                  <a:schemeClr val="bg1"/>
                </a:solidFill>
                <a:latin typeface="Söhne"/>
              </a:rPr>
              <a:t> להיעזר, להשתמש ולהעביר הלאה</a:t>
            </a:r>
          </a:p>
        </p:txBody>
      </p:sp>
    </p:spTree>
    <p:extLst>
      <p:ext uri="{BB962C8B-B14F-4D97-AF65-F5344CB8AC3E}">
        <p14:creationId xmlns:p14="http://schemas.microsoft.com/office/powerpoint/2010/main" val="23133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בתוך מבנה, חיית מחמד, לשכב, כלב&#10;&#10;התיאור נוצר באופן אוטומטי">
            <a:extLst>
              <a:ext uri="{FF2B5EF4-FFF2-40B4-BE49-F238E27FC236}">
                <a16:creationId xmlns:a16="http://schemas.microsoft.com/office/drawing/2014/main" id="{4DFADC21-C885-F5B2-357D-B035C8652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מלבן 4">
            <a:extLst>
              <a:ext uri="{FF2B5EF4-FFF2-40B4-BE49-F238E27FC236}">
                <a16:creationId xmlns:a16="http://schemas.microsoft.com/office/drawing/2014/main" id="{8191EA64-26EE-D518-06C4-4C10FCC16FEE}"/>
              </a:ext>
            </a:extLst>
          </p:cNvPr>
          <p:cNvSpPr/>
          <p:nvPr/>
        </p:nvSpPr>
        <p:spPr>
          <a:xfrm>
            <a:off x="1322962" y="564204"/>
            <a:ext cx="2470826" cy="56447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3200" dirty="0"/>
              <a:t>Rest &amp; digest</a:t>
            </a:r>
            <a:endParaRPr lang="he-IL" sz="3200" dirty="0"/>
          </a:p>
        </p:txBody>
      </p:sp>
      <p:sp>
        <p:nvSpPr>
          <p:cNvPr id="2" name="מלבן 1">
            <a:extLst>
              <a:ext uri="{FF2B5EF4-FFF2-40B4-BE49-F238E27FC236}">
                <a16:creationId xmlns:a16="http://schemas.microsoft.com/office/drawing/2014/main" id="{8F6E491F-D373-3EB5-E250-148FB5736477}"/>
              </a:ext>
            </a:extLst>
          </p:cNvPr>
          <p:cNvSpPr/>
          <p:nvPr/>
        </p:nvSpPr>
        <p:spPr>
          <a:xfrm>
            <a:off x="5740985" y="612542"/>
            <a:ext cx="5247858" cy="445899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276225" indent="-276225">
              <a:buFont typeface="Arial" panose="020B0604020202020204" pitchFamily="34" charset="0"/>
              <a:buChar char="•"/>
            </a:pPr>
            <a:r>
              <a:rPr lang="he-IL" sz="3200" dirty="0"/>
              <a:t>דופק נמוך, ירידה בלחץ דם</a:t>
            </a:r>
          </a:p>
          <a:p>
            <a:pPr marL="276225" indent="-276225">
              <a:buFont typeface="Arial" panose="020B0604020202020204" pitchFamily="34" charset="0"/>
              <a:buChar char="•"/>
            </a:pPr>
            <a:r>
              <a:rPr lang="he-IL" sz="3200" dirty="0"/>
              <a:t>נשימה איטית</a:t>
            </a:r>
          </a:p>
          <a:p>
            <a:pPr marL="276225" indent="-276225">
              <a:buFont typeface="Arial" panose="020B0604020202020204" pitchFamily="34" charset="0"/>
              <a:buChar char="•"/>
            </a:pPr>
            <a:r>
              <a:rPr lang="he-IL" sz="3200" dirty="0"/>
              <a:t>הקטנת אישונים</a:t>
            </a:r>
          </a:p>
          <a:p>
            <a:pPr marL="276225" indent="-276225">
              <a:buFont typeface="Arial" panose="020B0604020202020204" pitchFamily="34" charset="0"/>
              <a:buChar char="•"/>
            </a:pPr>
            <a:r>
              <a:rPr lang="he-IL" sz="3200" dirty="0"/>
              <a:t>עיכול, פעילות שלפוחית שתן</a:t>
            </a:r>
          </a:p>
          <a:p>
            <a:pPr marL="276225" indent="-276225">
              <a:buFont typeface="Arial" panose="020B0604020202020204" pitchFamily="34" charset="0"/>
              <a:buChar char="•"/>
            </a:pPr>
            <a:r>
              <a:rPr lang="he-IL" sz="3200" dirty="0"/>
              <a:t>הורמונים: </a:t>
            </a:r>
            <a:r>
              <a:rPr lang="he-IL" sz="3200" dirty="0" err="1"/>
              <a:t>קורטיזול</a:t>
            </a:r>
            <a:r>
              <a:rPr lang="he-IL" sz="3200" dirty="0"/>
              <a:t>, אדרנלין</a:t>
            </a:r>
          </a:p>
          <a:p>
            <a:pPr marL="276225" indent="-276225">
              <a:buFont typeface="Arial" panose="020B0604020202020204" pitchFamily="34" charset="0"/>
              <a:buChar char="•"/>
            </a:pPr>
            <a:r>
              <a:rPr lang="he-IL" sz="3200" dirty="0"/>
              <a:t>אחסון אנרגיה</a:t>
            </a:r>
          </a:p>
          <a:p>
            <a:pPr marL="276225" indent="-276225">
              <a:buFont typeface="Arial" panose="020B0604020202020204" pitchFamily="34" charset="0"/>
              <a:buChar char="•"/>
            </a:pPr>
            <a:r>
              <a:rPr lang="he-IL" sz="3200" dirty="0"/>
              <a:t>הזרמת דם סדירה לכל הגוף</a:t>
            </a:r>
          </a:p>
          <a:p>
            <a:pPr marL="276225" indent="-276225">
              <a:buFont typeface="Arial" panose="020B0604020202020204" pitchFamily="34" charset="0"/>
              <a:buChar char="•"/>
            </a:pPr>
            <a:r>
              <a:rPr lang="he-IL" sz="3200" dirty="0"/>
              <a:t>הרפיית שרירים</a:t>
            </a:r>
          </a:p>
          <a:p>
            <a:pPr marL="276225" indent="-276225">
              <a:buFont typeface="Arial" panose="020B0604020202020204" pitchFamily="34" charset="0"/>
              <a:buChar char="•"/>
            </a:pPr>
            <a:r>
              <a:rPr lang="he-IL" sz="3200" dirty="0"/>
              <a:t>התחזקות מערכת חיסונית</a:t>
            </a:r>
          </a:p>
        </p:txBody>
      </p:sp>
    </p:spTree>
    <p:extLst>
      <p:ext uri="{BB962C8B-B14F-4D97-AF65-F5344CB8AC3E}">
        <p14:creationId xmlns:p14="http://schemas.microsoft.com/office/powerpoint/2010/main" val="1373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יונק, חתול גדול, בחוץ, נמר&#10;&#10;התיאור נוצר באופן אוטומטי">
            <a:extLst>
              <a:ext uri="{FF2B5EF4-FFF2-40B4-BE49-F238E27FC236}">
                <a16:creationId xmlns:a16="http://schemas.microsoft.com/office/drawing/2014/main" id="{860C0FA2-A23D-43D7-8F99-86B869F3E8C3}"/>
              </a:ext>
            </a:extLst>
          </p:cNvPr>
          <p:cNvPicPr>
            <a:picLocks noChangeAspect="1"/>
          </p:cNvPicPr>
          <p:nvPr/>
        </p:nvPicPr>
        <p:blipFill rotWithShape="1">
          <a:blip r:embed="rId2">
            <a:extLst>
              <a:ext uri="{28A0092B-C50C-407E-A947-70E740481C1C}">
                <a14:useLocalDpi xmlns:a14="http://schemas.microsoft.com/office/drawing/2010/main" val="0"/>
              </a:ext>
            </a:extLst>
          </a:blip>
          <a:srcRect l="24560"/>
          <a:stretch/>
        </p:blipFill>
        <p:spPr>
          <a:xfrm>
            <a:off x="6096000" y="-7123037"/>
            <a:ext cx="8392886" cy="15915216"/>
          </a:xfrm>
          <a:prstGeom prst="rect">
            <a:avLst/>
          </a:prstGeom>
        </p:spPr>
      </p:pic>
      <p:pic>
        <p:nvPicPr>
          <p:cNvPr id="5" name="תמונה 4" descr="תמונה שמכילה בתוך מבנה, חיית מחמד, לשכב, כלב&#10;&#10;התיאור נוצר באופן אוטומטי">
            <a:extLst>
              <a:ext uri="{FF2B5EF4-FFF2-40B4-BE49-F238E27FC236}">
                <a16:creationId xmlns:a16="http://schemas.microsoft.com/office/drawing/2014/main" id="{8C5F1885-EF31-1D6E-CCA5-AFD7F7CF311F}"/>
              </a:ext>
            </a:extLst>
          </p:cNvPr>
          <p:cNvPicPr>
            <a:picLocks noChangeAspect="1"/>
          </p:cNvPicPr>
          <p:nvPr/>
        </p:nvPicPr>
        <p:blipFill rotWithShape="1">
          <a:blip r:embed="rId3">
            <a:extLst>
              <a:ext uri="{28A0092B-C50C-407E-A947-70E740481C1C}">
                <a14:useLocalDpi xmlns:a14="http://schemas.microsoft.com/office/drawing/2010/main" val="0"/>
              </a:ext>
            </a:extLst>
          </a:blip>
          <a:srcRect r="35643"/>
          <a:stretch/>
        </p:blipFill>
        <p:spPr>
          <a:xfrm>
            <a:off x="-2429777" y="-1973943"/>
            <a:ext cx="8525777" cy="8831943"/>
          </a:xfrm>
          <a:prstGeom prst="rect">
            <a:avLst/>
          </a:prstGeom>
        </p:spPr>
      </p:pic>
      <p:pic>
        <p:nvPicPr>
          <p:cNvPr id="6" name="Picture 6">
            <a:extLst>
              <a:ext uri="{FF2B5EF4-FFF2-40B4-BE49-F238E27FC236}">
                <a16:creationId xmlns:a16="http://schemas.microsoft.com/office/drawing/2014/main" id="{275818E3-86EA-4C67-B278-9453E6F81AC0}"/>
              </a:ext>
            </a:extLst>
          </p:cNvPr>
          <p:cNvPicPr>
            <a:picLocks noChangeAspect="1"/>
          </p:cNvPicPr>
          <p:nvPr/>
        </p:nvPicPr>
        <p:blipFill rotWithShape="1">
          <a:blip r:embed="rId4">
            <a:extLst>
              <a:ext uri="{28A0092B-C50C-407E-A947-70E740481C1C}">
                <a14:useLocalDpi xmlns:a14="http://schemas.microsoft.com/office/drawing/2010/main" val="0"/>
              </a:ext>
            </a:extLst>
          </a:blip>
          <a:srcRect l="3139" t="3796" r="2049" b="4096"/>
          <a:stretch/>
        </p:blipFill>
        <p:spPr>
          <a:xfrm>
            <a:off x="2002971" y="3294743"/>
            <a:ext cx="9681029" cy="2728686"/>
          </a:xfrm>
          <a:prstGeom prst="rect">
            <a:avLst/>
          </a:prstGeom>
        </p:spPr>
      </p:pic>
    </p:spTree>
    <p:extLst>
      <p:ext uri="{BB962C8B-B14F-4D97-AF65-F5344CB8AC3E}">
        <p14:creationId xmlns:p14="http://schemas.microsoft.com/office/powerpoint/2010/main" val="5443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6D94C931-925B-696F-DED2-63945D34CE72}"/>
              </a:ext>
            </a:extLst>
          </p:cNvPr>
          <p:cNvSpPr/>
          <p:nvPr/>
        </p:nvSpPr>
        <p:spPr>
          <a:xfrm>
            <a:off x="5762172" y="1452556"/>
            <a:ext cx="4331024" cy="18712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6600" b="1" dirty="0">
                <a:solidFill>
                  <a:schemeClr val="bg1"/>
                </a:solidFill>
                <a:latin typeface="Söhne"/>
              </a:rPr>
              <a:t>איך זה קשור אלינו</a:t>
            </a:r>
            <a:r>
              <a:rPr lang="en-US" altLang="he-IL" sz="6600" b="1" dirty="0">
                <a:solidFill>
                  <a:schemeClr val="bg1"/>
                </a:solidFill>
                <a:latin typeface="Söhne"/>
              </a:rPr>
              <a:t>?</a:t>
            </a:r>
            <a:endParaRPr lang="he-IL" sz="6600" dirty="0">
              <a:solidFill>
                <a:schemeClr val="bg1"/>
              </a:solidFill>
            </a:endParaRPr>
          </a:p>
        </p:txBody>
      </p:sp>
    </p:spTree>
    <p:extLst>
      <p:ext uri="{BB962C8B-B14F-4D97-AF65-F5344CB8AC3E}">
        <p14:creationId xmlns:p14="http://schemas.microsoft.com/office/powerpoint/2010/main" val="42752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לבוש, אדם, הנעלה, ג'ינס&#10;&#10;התיאור נוצר באופן אוטומטי">
            <a:extLst>
              <a:ext uri="{FF2B5EF4-FFF2-40B4-BE49-F238E27FC236}">
                <a16:creationId xmlns:a16="http://schemas.microsoft.com/office/drawing/2014/main" id="{C0227B4C-2C6B-BF53-6297-A974D56DE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Tree>
    <p:extLst>
      <p:ext uri="{BB962C8B-B14F-4D97-AF65-F5344CB8AC3E}">
        <p14:creationId xmlns:p14="http://schemas.microsoft.com/office/powerpoint/2010/main" val="396792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3412E09-E242-8A8A-5956-89C6BCD88C3F}"/>
              </a:ext>
            </a:extLst>
          </p:cNvPr>
          <p:cNvPicPr>
            <a:picLocks noChangeAspect="1"/>
          </p:cNvPicPr>
          <p:nvPr/>
        </p:nvPicPr>
        <p:blipFill>
          <a:blip r:embed="rId2"/>
          <a:stretch>
            <a:fillRect/>
          </a:stretch>
        </p:blipFill>
        <p:spPr>
          <a:xfrm>
            <a:off x="670373" y="-1"/>
            <a:ext cx="10885084" cy="6858001"/>
          </a:xfrm>
          <a:prstGeom prst="rect">
            <a:avLst/>
          </a:prstGeom>
        </p:spPr>
      </p:pic>
    </p:spTree>
    <p:extLst>
      <p:ext uri="{BB962C8B-B14F-4D97-AF65-F5344CB8AC3E}">
        <p14:creationId xmlns:p14="http://schemas.microsoft.com/office/powerpoint/2010/main" val="23204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בניין, שמיים, אזור מטרופוליני, בחוץ&#10;&#10;התיאור נוצר באופן אוטומטי">
            <a:extLst>
              <a:ext uri="{FF2B5EF4-FFF2-40B4-BE49-F238E27FC236}">
                <a16:creationId xmlns:a16="http://schemas.microsoft.com/office/drawing/2014/main" id="{A5D0986C-90CE-E302-FC03-C39F20A44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207"/>
            <a:ext cx="13224681" cy="8817207"/>
          </a:xfrm>
          <a:prstGeom prst="rect">
            <a:avLst/>
          </a:prstGeom>
        </p:spPr>
      </p:pic>
      <p:sp>
        <p:nvSpPr>
          <p:cNvPr id="2" name="מלבן 1">
            <a:extLst>
              <a:ext uri="{FF2B5EF4-FFF2-40B4-BE49-F238E27FC236}">
                <a16:creationId xmlns:a16="http://schemas.microsoft.com/office/drawing/2014/main" id="{3BC7ABC6-C60F-B97C-EC6D-50D9864FA691}"/>
              </a:ext>
            </a:extLst>
          </p:cNvPr>
          <p:cNvSpPr/>
          <p:nvPr/>
        </p:nvSpPr>
        <p:spPr>
          <a:xfrm>
            <a:off x="1515791" y="1186710"/>
            <a:ext cx="2001156" cy="7493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4800" b="1" dirty="0">
                <a:solidFill>
                  <a:schemeClr val="bg1"/>
                </a:solidFill>
                <a:latin typeface="Söhne"/>
              </a:rPr>
              <a:t>סטרס</a:t>
            </a:r>
            <a:endParaRPr lang="he-IL" sz="4800" dirty="0">
              <a:solidFill>
                <a:schemeClr val="bg1"/>
              </a:solidFill>
            </a:endParaRPr>
          </a:p>
        </p:txBody>
      </p:sp>
      <p:sp>
        <p:nvSpPr>
          <p:cNvPr id="3" name="מלבן 2">
            <a:extLst>
              <a:ext uri="{FF2B5EF4-FFF2-40B4-BE49-F238E27FC236}">
                <a16:creationId xmlns:a16="http://schemas.microsoft.com/office/drawing/2014/main" id="{D45647BA-FE46-6810-3238-06881DB7FCB8}"/>
              </a:ext>
            </a:extLst>
          </p:cNvPr>
          <p:cNvSpPr/>
          <p:nvPr/>
        </p:nvSpPr>
        <p:spPr>
          <a:xfrm>
            <a:off x="7253790" y="3686851"/>
            <a:ext cx="3163489" cy="9668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החלשת </a:t>
            </a:r>
            <a:r>
              <a:rPr lang="he-IL" sz="2800" b="1" dirty="0"/>
              <a:t>המערכת החיסונית</a:t>
            </a:r>
            <a:endParaRPr lang="he-IL" sz="6600" dirty="0">
              <a:solidFill>
                <a:schemeClr val="bg1"/>
              </a:solidFill>
            </a:endParaRPr>
          </a:p>
        </p:txBody>
      </p:sp>
      <p:sp>
        <p:nvSpPr>
          <p:cNvPr id="4" name="מלבן 3">
            <a:extLst>
              <a:ext uri="{FF2B5EF4-FFF2-40B4-BE49-F238E27FC236}">
                <a16:creationId xmlns:a16="http://schemas.microsoft.com/office/drawing/2014/main" id="{DB0C2977-28D4-74C8-DA49-1F81F0B30FA0}"/>
              </a:ext>
            </a:extLst>
          </p:cNvPr>
          <p:cNvSpPr/>
          <p:nvPr/>
        </p:nvSpPr>
        <p:spPr>
          <a:xfrm>
            <a:off x="7374428" y="1186710"/>
            <a:ext cx="3163489" cy="9668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הגברת הסיכוי לחלות במחלות לב</a:t>
            </a:r>
            <a:endParaRPr lang="he-IL" sz="6600" dirty="0">
              <a:solidFill>
                <a:schemeClr val="bg1"/>
              </a:solidFill>
            </a:endParaRPr>
          </a:p>
        </p:txBody>
      </p:sp>
      <p:sp>
        <p:nvSpPr>
          <p:cNvPr id="5" name="מלבן 4">
            <a:extLst>
              <a:ext uri="{FF2B5EF4-FFF2-40B4-BE49-F238E27FC236}">
                <a16:creationId xmlns:a16="http://schemas.microsoft.com/office/drawing/2014/main" id="{FD672C4E-33F2-2054-231D-BAB05E58E2FE}"/>
              </a:ext>
            </a:extLst>
          </p:cNvPr>
          <p:cNvSpPr/>
          <p:nvPr/>
        </p:nvSpPr>
        <p:spPr>
          <a:xfrm>
            <a:off x="7390163" y="2449396"/>
            <a:ext cx="3163489" cy="9668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השפעה על הרווחה הנפשית</a:t>
            </a:r>
          </a:p>
        </p:txBody>
      </p:sp>
    </p:spTree>
    <p:extLst>
      <p:ext uri="{BB962C8B-B14F-4D97-AF65-F5344CB8AC3E}">
        <p14:creationId xmlns:p14="http://schemas.microsoft.com/office/powerpoint/2010/main" val="31655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שמיים, נוף, בחוץ, מים&#10;&#10;התיאור נוצר באופן אוטומטי">
            <a:extLst>
              <a:ext uri="{FF2B5EF4-FFF2-40B4-BE49-F238E27FC236}">
                <a16:creationId xmlns:a16="http://schemas.microsoft.com/office/drawing/2014/main" id="{F68E6E84-7B71-1FB1-173C-4148D17DB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 y="0"/>
            <a:ext cx="12396716" cy="16528955"/>
          </a:xfrm>
          <a:prstGeom prst="rect">
            <a:avLst/>
          </a:prstGeom>
        </p:spPr>
      </p:pic>
      <p:sp>
        <p:nvSpPr>
          <p:cNvPr id="2" name="מלבן 1">
            <a:extLst>
              <a:ext uri="{FF2B5EF4-FFF2-40B4-BE49-F238E27FC236}">
                <a16:creationId xmlns:a16="http://schemas.microsoft.com/office/drawing/2014/main" id="{3BC7ABC6-C60F-B97C-EC6D-50D9864FA691}"/>
              </a:ext>
            </a:extLst>
          </p:cNvPr>
          <p:cNvSpPr/>
          <p:nvPr/>
        </p:nvSpPr>
        <p:spPr>
          <a:xfrm>
            <a:off x="1151467" y="431845"/>
            <a:ext cx="8884813" cy="52778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3600" b="1" dirty="0">
                <a:solidFill>
                  <a:schemeClr val="bg1"/>
                </a:solidFill>
                <a:latin typeface="Söhne"/>
              </a:rPr>
              <a:t>מה עוזר להחזיר את הגוף למצב </a:t>
            </a:r>
            <a:r>
              <a:rPr lang="he-IL" altLang="he-IL" sz="3600" b="1" dirty="0" err="1">
                <a:solidFill>
                  <a:schemeClr val="bg1"/>
                </a:solidFill>
                <a:latin typeface="Söhne"/>
              </a:rPr>
              <a:t>פראסימפתטי</a:t>
            </a:r>
            <a:r>
              <a:rPr lang="he-IL" altLang="he-IL" sz="3600" b="1" dirty="0">
                <a:solidFill>
                  <a:schemeClr val="bg1"/>
                </a:solidFill>
                <a:latin typeface="Söhne"/>
              </a:rPr>
              <a:t>?</a:t>
            </a:r>
            <a:endParaRPr lang="he-IL" sz="3600" dirty="0">
              <a:solidFill>
                <a:schemeClr val="bg1"/>
              </a:solidFill>
            </a:endParaRPr>
          </a:p>
        </p:txBody>
      </p:sp>
      <p:sp>
        <p:nvSpPr>
          <p:cNvPr id="3" name="מלבן 2">
            <a:extLst>
              <a:ext uri="{FF2B5EF4-FFF2-40B4-BE49-F238E27FC236}">
                <a16:creationId xmlns:a16="http://schemas.microsoft.com/office/drawing/2014/main" id="{EAC62BEB-6A86-6B94-AA65-9217D10CA9D9}"/>
              </a:ext>
            </a:extLst>
          </p:cNvPr>
          <p:cNvSpPr/>
          <p:nvPr/>
        </p:nvSpPr>
        <p:spPr>
          <a:xfrm>
            <a:off x="7696200" y="1281407"/>
            <a:ext cx="3230202" cy="4823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276225" indent="-276225">
              <a:buFont typeface="Arial" panose="020B0604020202020204" pitchFamily="34" charset="0"/>
              <a:buChar char="•"/>
            </a:pPr>
            <a:r>
              <a:rPr lang="he-IL" sz="3200" dirty="0"/>
              <a:t>נשימה עמוקה</a:t>
            </a:r>
          </a:p>
          <a:p>
            <a:pPr marL="276225" indent="-276225">
              <a:buFont typeface="Arial" panose="020B0604020202020204" pitchFamily="34" charset="0"/>
              <a:buChar char="•"/>
            </a:pPr>
            <a:r>
              <a:rPr lang="he-IL" sz="3200" dirty="0"/>
              <a:t>מדיטציה</a:t>
            </a:r>
          </a:p>
          <a:p>
            <a:pPr marL="276225" indent="-276225">
              <a:buFont typeface="Arial" panose="020B0604020202020204" pitchFamily="34" charset="0"/>
              <a:buChar char="•"/>
            </a:pPr>
            <a:r>
              <a:rPr lang="he-IL" sz="3200" dirty="0"/>
              <a:t>פעילות גופנית</a:t>
            </a:r>
          </a:p>
          <a:p>
            <a:pPr marL="276225" indent="-276225">
              <a:buFont typeface="Arial" panose="020B0604020202020204" pitchFamily="34" charset="0"/>
              <a:buChar char="•"/>
            </a:pPr>
            <a:r>
              <a:rPr lang="he-IL" sz="3200" dirty="0"/>
              <a:t>הרפיית שרירים</a:t>
            </a:r>
          </a:p>
          <a:p>
            <a:pPr marL="276225" indent="-276225">
              <a:buFont typeface="Arial" panose="020B0604020202020204" pitchFamily="34" charset="0"/>
              <a:buChar char="•"/>
            </a:pPr>
            <a:r>
              <a:rPr lang="he-IL" sz="3200" dirty="0"/>
              <a:t>מגע </a:t>
            </a:r>
          </a:p>
          <a:p>
            <a:pPr marL="276225" indent="-276225">
              <a:buFont typeface="Arial" panose="020B0604020202020204" pitchFamily="34" charset="0"/>
              <a:buChar char="•"/>
            </a:pPr>
            <a:r>
              <a:rPr lang="he-IL" sz="3200" dirty="0"/>
              <a:t>חשיפה לטבע</a:t>
            </a:r>
          </a:p>
          <a:p>
            <a:pPr marL="276225" indent="-276225">
              <a:buFont typeface="Arial" panose="020B0604020202020204" pitchFamily="34" charset="0"/>
              <a:buChar char="•"/>
            </a:pPr>
            <a:r>
              <a:rPr lang="he-IL" sz="3200" dirty="0"/>
              <a:t>אמבטיות חמות</a:t>
            </a:r>
          </a:p>
          <a:p>
            <a:pPr marL="276225" indent="-276225">
              <a:buFont typeface="Arial" panose="020B0604020202020204" pitchFamily="34" charset="0"/>
              <a:buChar char="•"/>
            </a:pPr>
            <a:r>
              <a:rPr lang="he-IL" sz="3200" dirty="0"/>
              <a:t>ריחות כמו לבנדר</a:t>
            </a:r>
          </a:p>
          <a:p>
            <a:pPr marL="276225" indent="-276225">
              <a:buFont typeface="Arial" panose="020B0604020202020204" pitchFamily="34" charset="0"/>
              <a:buChar char="•"/>
            </a:pPr>
            <a:r>
              <a:rPr lang="he-IL" sz="3200" dirty="0"/>
              <a:t>מוזיקה מרגיעה</a:t>
            </a:r>
          </a:p>
          <a:p>
            <a:pPr marL="276225" indent="-276225">
              <a:buFont typeface="Arial" panose="020B0604020202020204" pitchFamily="34" charset="0"/>
              <a:buChar char="•"/>
            </a:pPr>
            <a:r>
              <a:rPr lang="he-IL" sz="3200" dirty="0"/>
              <a:t>שינה מספקת</a:t>
            </a:r>
          </a:p>
        </p:txBody>
      </p:sp>
      <p:sp>
        <p:nvSpPr>
          <p:cNvPr id="4" name="מלבן 3">
            <a:extLst>
              <a:ext uri="{FF2B5EF4-FFF2-40B4-BE49-F238E27FC236}">
                <a16:creationId xmlns:a16="http://schemas.microsoft.com/office/drawing/2014/main" id="{C6DBABD0-6697-3E49-408A-8EF041E01EEF}"/>
              </a:ext>
            </a:extLst>
          </p:cNvPr>
          <p:cNvSpPr/>
          <p:nvPr/>
        </p:nvSpPr>
        <p:spPr>
          <a:xfrm>
            <a:off x="380999" y="1978349"/>
            <a:ext cx="4783667" cy="200098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3200" dirty="0"/>
              <a:t>הורמונים:</a:t>
            </a:r>
          </a:p>
          <a:p>
            <a:r>
              <a:rPr lang="he-IL" sz="3200" b="1" dirty="0"/>
              <a:t>אוקסיטוצין</a:t>
            </a:r>
            <a:r>
              <a:rPr lang="he-IL" sz="3200" dirty="0"/>
              <a:t> (הורמון האהבה)</a:t>
            </a:r>
          </a:p>
          <a:p>
            <a:r>
              <a:rPr lang="he-IL" sz="3200" b="1" dirty="0"/>
              <a:t>אנדורפינים</a:t>
            </a:r>
            <a:r>
              <a:rPr lang="he-IL" sz="3200" dirty="0"/>
              <a:t> (חומרי השמחה)</a:t>
            </a:r>
          </a:p>
          <a:p>
            <a:r>
              <a:rPr lang="he-IL" sz="3200" b="1" dirty="0" err="1"/>
              <a:t>סרטונין</a:t>
            </a:r>
            <a:r>
              <a:rPr lang="he-IL" sz="3200" dirty="0"/>
              <a:t> (הרגעה)</a:t>
            </a:r>
          </a:p>
        </p:txBody>
      </p:sp>
    </p:spTree>
    <p:extLst>
      <p:ext uri="{BB962C8B-B14F-4D97-AF65-F5344CB8AC3E}">
        <p14:creationId xmlns:p14="http://schemas.microsoft.com/office/powerpoint/2010/main" val="23659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lm - The #1 App for Meditation and Sleep">
            <a:extLst>
              <a:ext uri="{FF2B5EF4-FFF2-40B4-BE49-F238E27FC236}">
                <a16:creationId xmlns:a16="http://schemas.microsoft.com/office/drawing/2014/main" id="{5D0F99B9-71AA-D9AB-752C-C95E7A4B9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815" y="0"/>
            <a:ext cx="8066590" cy="80665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alm - The #1 App for Meditation and Sleep">
            <a:extLst>
              <a:ext uri="{FF2B5EF4-FFF2-40B4-BE49-F238E27FC236}">
                <a16:creationId xmlns:a16="http://schemas.microsoft.com/office/drawing/2014/main" id="{A59407CB-B462-783F-94A6-3DA7554603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37"/>
          <a:stretch/>
        </p:blipFill>
        <p:spPr bwMode="auto">
          <a:xfrm>
            <a:off x="8532230" y="0"/>
            <a:ext cx="3288175" cy="80665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52411835-797D-D6AB-E6AF-BCBAA2CB6FA6}"/>
              </a:ext>
            </a:extLst>
          </p:cNvPr>
          <p:cNvSpPr>
            <a:spLocks noChangeArrowheads="1"/>
          </p:cNvSpPr>
          <p:nvPr/>
        </p:nvSpPr>
        <p:spPr bwMode="auto">
          <a:xfrm>
            <a:off x="716379" y="797510"/>
            <a:ext cx="294339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e-IL" altLang="he-IL"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"התרגול במדיטציה עוזר לי הרבה- אני לוקח נשימות עמוקות, עוצם את העיניים וממרכז את עצמי, כשאני מאזין ל"אני הפנימי שלי". זה בהחלט משהו ששומר עלי נורמלי בתוך הבועה."</a:t>
            </a:r>
          </a:p>
          <a:p>
            <a:pPr marL="0" marR="0" lvl="0" indent="0" algn="ctr" defTabSz="914400" rtl="0" eaLnBrk="0" fontAlgn="base" latinLnBrk="0" hangingPunct="0">
              <a:lnSpc>
                <a:spcPct val="100000"/>
              </a:lnSpc>
              <a:spcBef>
                <a:spcPct val="0"/>
              </a:spcBef>
              <a:spcAft>
                <a:spcPct val="0"/>
              </a:spcAft>
              <a:buClrTx/>
              <a:buSzTx/>
              <a:buFontTx/>
              <a:buNone/>
              <a:tabLst/>
            </a:pPr>
            <a:br>
              <a:rPr kumimoji="0" lang="he-IL" altLang="he-IL"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he-IL" altLang="he-IL"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9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A43D083-60A4-5FB4-EB0C-F15455271159}"/>
              </a:ext>
            </a:extLst>
          </p:cNvPr>
          <p:cNvSpPr>
            <a:spLocks noChangeArrowheads="1"/>
          </p:cNvSpPr>
          <p:nvPr/>
        </p:nvSpPr>
        <p:spPr bwMode="auto">
          <a:xfrm>
            <a:off x="7237380" y="906587"/>
            <a:ext cx="4437984" cy="50448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600" dirty="0">
                <a:solidFill>
                  <a:schemeClr val="lt1"/>
                </a:solidFill>
              </a:rPr>
              <a:t>"ידעתי שאני צריכה להשגיח על הבריאות המנטלית שלי ועל המוח שלי, שהוא הנכס הגדול ביותר של הגוף שלי, מלבד הלב שלי. ידעתי שאני צריכה להגן עליו ומדיטציה עזרה מאוד עם החרדות שלי</a:t>
            </a:r>
            <a:r>
              <a:rPr lang="he-IL" sz="3600" dirty="0"/>
              <a:t>"</a:t>
            </a:r>
            <a:endParaRPr lang="he-IL" altLang="he-IL" sz="3600" dirty="0">
              <a:solidFill>
                <a:schemeClr val="lt1"/>
              </a:solidFill>
            </a:endParaRPr>
          </a:p>
        </p:txBody>
      </p:sp>
      <p:pic>
        <p:nvPicPr>
          <p:cNvPr id="7" name="Picture 4" descr="קייטי פרי | מדיטציה טרנסנדנטלית">
            <a:hlinkClick r:id="rId3"/>
            <a:extLst>
              <a:ext uri="{FF2B5EF4-FFF2-40B4-BE49-F238E27FC236}">
                <a16:creationId xmlns:a16="http://schemas.microsoft.com/office/drawing/2014/main" id="{F001E711-4A8B-88FC-B93C-6A01F41C0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67728" cy="692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lson Mandela quote: I learned that courage was not the absence of fear...">
            <a:extLst>
              <a:ext uri="{FF2B5EF4-FFF2-40B4-BE49-F238E27FC236}">
                <a16:creationId xmlns:a16="http://schemas.microsoft.com/office/drawing/2014/main" id="{8794D121-9023-70C2-030C-27CF032A7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1143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3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descr="תמונה שמכילה בחוץ, שמיים, נוף, עץ&#10;&#10;התיאור נוצר באופן אוטומטי">
            <a:extLst>
              <a:ext uri="{FF2B5EF4-FFF2-40B4-BE49-F238E27FC236}">
                <a16:creationId xmlns:a16="http://schemas.microsoft.com/office/drawing/2014/main" id="{5B843899-8FB5-A1B3-C5CF-23BEE1FDE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6" name="מלבן 5">
            <a:hlinkClick r:id="rId4"/>
            <a:extLst>
              <a:ext uri="{FF2B5EF4-FFF2-40B4-BE49-F238E27FC236}">
                <a16:creationId xmlns:a16="http://schemas.microsoft.com/office/drawing/2014/main" id="{39569233-02E4-283B-44E1-496DC40A957B}"/>
              </a:ext>
            </a:extLst>
          </p:cNvPr>
          <p:cNvSpPr/>
          <p:nvPr/>
        </p:nvSpPr>
        <p:spPr>
          <a:xfrm>
            <a:off x="4423143" y="1043405"/>
            <a:ext cx="5772415" cy="58337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3600" b="1" dirty="0">
                <a:solidFill>
                  <a:schemeClr val="bg1"/>
                </a:solidFill>
                <a:latin typeface="Söhne"/>
              </a:rPr>
              <a:t>בוקר טוב, מילוי שאלון אנונימי</a:t>
            </a:r>
            <a:endParaRPr lang="he-IL" sz="3600" dirty="0">
              <a:solidFill>
                <a:schemeClr val="bg1"/>
              </a:solidFill>
            </a:endParaRPr>
          </a:p>
        </p:txBody>
      </p:sp>
    </p:spTree>
    <p:extLst>
      <p:ext uri="{BB962C8B-B14F-4D97-AF65-F5344CB8AC3E}">
        <p14:creationId xmlns:p14="http://schemas.microsoft.com/office/powerpoint/2010/main" val="129285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שמיים, נוף, בחוץ, מים&#10;&#10;התיאור נוצר באופן אוטומטי">
            <a:extLst>
              <a:ext uri="{FF2B5EF4-FFF2-40B4-BE49-F238E27FC236}">
                <a16:creationId xmlns:a16="http://schemas.microsoft.com/office/drawing/2014/main" id="{F68E6E84-7B71-1FB1-173C-4148D17DB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6" y="0"/>
            <a:ext cx="12396716" cy="16528955"/>
          </a:xfrm>
          <a:prstGeom prst="rect">
            <a:avLst/>
          </a:prstGeom>
        </p:spPr>
      </p:pic>
      <p:sp>
        <p:nvSpPr>
          <p:cNvPr id="2" name="מלבן 1">
            <a:extLst>
              <a:ext uri="{FF2B5EF4-FFF2-40B4-BE49-F238E27FC236}">
                <a16:creationId xmlns:a16="http://schemas.microsoft.com/office/drawing/2014/main" id="{3BC7ABC6-C60F-B97C-EC6D-50D9864FA691}"/>
              </a:ext>
            </a:extLst>
          </p:cNvPr>
          <p:cNvSpPr/>
          <p:nvPr/>
        </p:nvSpPr>
        <p:spPr>
          <a:xfrm>
            <a:off x="1889184" y="973208"/>
            <a:ext cx="8113229" cy="5013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4800" b="1" dirty="0">
                <a:solidFill>
                  <a:schemeClr val="bg1"/>
                </a:solidFill>
                <a:latin typeface="Söhne"/>
              </a:rPr>
              <a:t>הנשימה ככלי </a:t>
            </a:r>
            <a:r>
              <a:rPr lang="he-IL" altLang="he-IL" sz="4800" b="1" dirty="0" err="1">
                <a:solidFill>
                  <a:schemeClr val="bg1"/>
                </a:solidFill>
                <a:latin typeface="Söhne"/>
              </a:rPr>
              <a:t>לויסות</a:t>
            </a:r>
            <a:r>
              <a:rPr lang="he-IL" altLang="he-IL" sz="4800" b="1" dirty="0">
                <a:solidFill>
                  <a:schemeClr val="bg1"/>
                </a:solidFill>
                <a:latin typeface="Söhne"/>
              </a:rPr>
              <a:t> במצבי לחץ</a:t>
            </a:r>
            <a:endParaRPr lang="he-IL" sz="4800" dirty="0">
              <a:solidFill>
                <a:schemeClr val="bg1"/>
              </a:solidFill>
            </a:endParaRPr>
          </a:p>
        </p:txBody>
      </p:sp>
      <p:sp>
        <p:nvSpPr>
          <p:cNvPr id="3" name="מלבן 2">
            <a:extLst>
              <a:ext uri="{FF2B5EF4-FFF2-40B4-BE49-F238E27FC236}">
                <a16:creationId xmlns:a16="http://schemas.microsoft.com/office/drawing/2014/main" id="{D45647BA-FE46-6810-3238-06881DB7FCB8}"/>
              </a:ext>
            </a:extLst>
          </p:cNvPr>
          <p:cNvSpPr/>
          <p:nvPr/>
        </p:nvSpPr>
        <p:spPr>
          <a:xfrm>
            <a:off x="5486400" y="3054053"/>
            <a:ext cx="2208184" cy="9174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sz="2800" b="1" i="0" dirty="0">
                <a:solidFill>
                  <a:schemeClr val="bg1"/>
                </a:solidFill>
                <a:effectLst/>
                <a:latin typeface="Söhne"/>
              </a:rPr>
              <a:t>שיפור באיכות השינה</a:t>
            </a:r>
            <a:endParaRPr lang="he-IL" sz="6600" dirty="0">
              <a:solidFill>
                <a:schemeClr val="bg1"/>
              </a:solidFill>
            </a:endParaRPr>
          </a:p>
        </p:txBody>
      </p:sp>
      <p:sp>
        <p:nvSpPr>
          <p:cNvPr id="4" name="מלבן 3">
            <a:extLst>
              <a:ext uri="{FF2B5EF4-FFF2-40B4-BE49-F238E27FC236}">
                <a16:creationId xmlns:a16="http://schemas.microsoft.com/office/drawing/2014/main" id="{DB0C2977-28D4-74C8-DA49-1F81F0B30FA0}"/>
              </a:ext>
            </a:extLst>
          </p:cNvPr>
          <p:cNvSpPr/>
          <p:nvPr/>
        </p:nvSpPr>
        <p:spPr>
          <a:xfrm>
            <a:off x="8577943" y="4144847"/>
            <a:ext cx="2776478" cy="8775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הקלה </a:t>
            </a:r>
            <a:r>
              <a:rPr lang="he-IL" altLang="he-IL" sz="2800" b="1" dirty="0" err="1"/>
              <a:t>בסימפטומי</a:t>
            </a:r>
            <a:r>
              <a:rPr lang="he-IL" altLang="he-IL" sz="2800" b="1" dirty="0"/>
              <a:t> דכאון וחרדה</a:t>
            </a:r>
            <a:endParaRPr lang="he-IL" sz="6600" dirty="0">
              <a:solidFill>
                <a:schemeClr val="bg1"/>
              </a:solidFill>
            </a:endParaRPr>
          </a:p>
        </p:txBody>
      </p:sp>
      <p:sp>
        <p:nvSpPr>
          <p:cNvPr id="5" name="מלבן 4">
            <a:extLst>
              <a:ext uri="{FF2B5EF4-FFF2-40B4-BE49-F238E27FC236}">
                <a16:creationId xmlns:a16="http://schemas.microsoft.com/office/drawing/2014/main" id="{FD672C4E-33F2-2054-231D-BAB05E58E2FE}"/>
              </a:ext>
            </a:extLst>
          </p:cNvPr>
          <p:cNvSpPr/>
          <p:nvPr/>
        </p:nvSpPr>
        <p:spPr>
          <a:xfrm>
            <a:off x="9013371" y="2211781"/>
            <a:ext cx="2570786" cy="50137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הפחתת לחץ דם</a:t>
            </a:r>
          </a:p>
        </p:txBody>
      </p:sp>
      <p:sp>
        <p:nvSpPr>
          <p:cNvPr id="6" name="מלבן 5">
            <a:extLst>
              <a:ext uri="{FF2B5EF4-FFF2-40B4-BE49-F238E27FC236}">
                <a16:creationId xmlns:a16="http://schemas.microsoft.com/office/drawing/2014/main" id="{05DC4AC0-A5AE-A62E-2619-8A4E9EB7CFB0}"/>
              </a:ext>
            </a:extLst>
          </p:cNvPr>
          <p:cNvSpPr/>
          <p:nvPr/>
        </p:nvSpPr>
        <p:spPr>
          <a:xfrm>
            <a:off x="1234226" y="2211781"/>
            <a:ext cx="2570786" cy="91744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שיפור </a:t>
            </a:r>
            <a:r>
              <a:rPr lang="he-IL" altLang="he-IL" sz="2800" b="1" dirty="0" err="1"/>
              <a:t>בזכרון</a:t>
            </a:r>
            <a:r>
              <a:rPr lang="he-IL" altLang="he-IL" sz="2800" b="1" dirty="0"/>
              <a:t> וביכולת המיקוד</a:t>
            </a:r>
          </a:p>
        </p:txBody>
      </p:sp>
      <p:sp>
        <p:nvSpPr>
          <p:cNvPr id="7" name="מלבן 6">
            <a:extLst>
              <a:ext uri="{FF2B5EF4-FFF2-40B4-BE49-F238E27FC236}">
                <a16:creationId xmlns:a16="http://schemas.microsoft.com/office/drawing/2014/main" id="{76413952-24AC-4229-0162-205842382733}"/>
              </a:ext>
            </a:extLst>
          </p:cNvPr>
          <p:cNvSpPr/>
          <p:nvPr/>
        </p:nvSpPr>
        <p:spPr>
          <a:xfrm>
            <a:off x="1430282" y="4484097"/>
            <a:ext cx="2570786" cy="64746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800" b="1" dirty="0"/>
              <a:t>הורדת </a:t>
            </a:r>
            <a:r>
              <a:rPr lang="he-IL" altLang="he-IL" sz="2800" b="1" dirty="0" err="1"/>
              <a:t>קורטיזול</a:t>
            </a:r>
            <a:endParaRPr lang="he-IL" altLang="he-IL" sz="2800" b="1" dirty="0"/>
          </a:p>
        </p:txBody>
      </p:sp>
    </p:spTree>
    <p:extLst>
      <p:ext uri="{BB962C8B-B14F-4D97-AF65-F5344CB8AC3E}">
        <p14:creationId xmlns:p14="http://schemas.microsoft.com/office/powerpoint/2010/main" val="75868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תמונה שמכילה מים, ספורט, בחוץ, ציוד ספורט&#10;&#10;התיאור נוצר באופן אוטומטי">
            <a:extLst>
              <a:ext uri="{FF2B5EF4-FFF2-40B4-BE49-F238E27FC236}">
                <a16:creationId xmlns:a16="http://schemas.microsoft.com/office/drawing/2014/main" id="{96DE1203-5CB8-0070-62DF-6799EAB8A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1" name="מלבן 10">
            <a:extLst>
              <a:ext uri="{FF2B5EF4-FFF2-40B4-BE49-F238E27FC236}">
                <a16:creationId xmlns:a16="http://schemas.microsoft.com/office/drawing/2014/main" id="{F274CA52-B7BF-65D0-24B4-E5C83752DCC4}"/>
              </a:ext>
            </a:extLst>
          </p:cNvPr>
          <p:cNvSpPr/>
          <p:nvPr/>
        </p:nvSpPr>
        <p:spPr>
          <a:xfrm>
            <a:off x="7045693" y="973208"/>
            <a:ext cx="2956720" cy="5013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4800" b="1" dirty="0">
                <a:solidFill>
                  <a:schemeClr val="bg1"/>
                </a:solidFill>
                <a:latin typeface="Söhne"/>
              </a:rPr>
              <a:t>סיפור אישי</a:t>
            </a:r>
            <a:endParaRPr lang="he-IL" sz="4800" dirty="0">
              <a:solidFill>
                <a:schemeClr val="bg1"/>
              </a:solidFill>
            </a:endParaRPr>
          </a:p>
        </p:txBody>
      </p:sp>
    </p:spTree>
    <p:extLst>
      <p:ext uri="{BB962C8B-B14F-4D97-AF65-F5344CB8AC3E}">
        <p14:creationId xmlns:p14="http://schemas.microsoft.com/office/powerpoint/2010/main" val="390510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שמיים, נוף, בחוץ, מים&#10;&#10;התיאור נוצר באופן אוטומטי">
            <a:extLst>
              <a:ext uri="{FF2B5EF4-FFF2-40B4-BE49-F238E27FC236}">
                <a16:creationId xmlns:a16="http://schemas.microsoft.com/office/drawing/2014/main" id="{F4ED49CA-5336-1E0A-B9F4-F4EC5CD04ED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04716" y="0"/>
            <a:ext cx="12396716" cy="16528955"/>
          </a:xfrm>
          <a:prstGeom prst="rect">
            <a:avLst/>
          </a:prstGeom>
        </p:spPr>
      </p:pic>
      <p:sp>
        <p:nvSpPr>
          <p:cNvPr id="2" name="מלבן 1">
            <a:hlinkClick r:id="rId4"/>
            <a:extLst>
              <a:ext uri="{FF2B5EF4-FFF2-40B4-BE49-F238E27FC236}">
                <a16:creationId xmlns:a16="http://schemas.microsoft.com/office/drawing/2014/main" id="{6D94C931-925B-696F-DED2-63945D34CE72}"/>
              </a:ext>
            </a:extLst>
          </p:cNvPr>
          <p:cNvSpPr/>
          <p:nvPr/>
        </p:nvSpPr>
        <p:spPr>
          <a:xfrm>
            <a:off x="9477828" y="523641"/>
            <a:ext cx="1776509" cy="7493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4800" b="1" dirty="0">
                <a:solidFill>
                  <a:schemeClr val="bg1"/>
                </a:solidFill>
                <a:latin typeface="Söhne"/>
              </a:rPr>
              <a:t>תרגול</a:t>
            </a:r>
            <a:endParaRPr lang="he-IL" sz="4800" dirty="0">
              <a:solidFill>
                <a:schemeClr val="bg1"/>
              </a:solidFill>
            </a:endParaRPr>
          </a:p>
        </p:txBody>
      </p:sp>
    </p:spTree>
    <p:extLst>
      <p:ext uri="{BB962C8B-B14F-4D97-AF65-F5344CB8AC3E}">
        <p14:creationId xmlns:p14="http://schemas.microsoft.com/office/powerpoint/2010/main" val="133466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שמיים, נוף, בחוץ, מים&#10;&#10;התיאור נוצר באופן אוטומטי">
            <a:extLst>
              <a:ext uri="{FF2B5EF4-FFF2-40B4-BE49-F238E27FC236}">
                <a16:creationId xmlns:a16="http://schemas.microsoft.com/office/drawing/2014/main" id="{F4ED49CA-5336-1E0A-B9F4-F4EC5CD04ED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04716" y="0"/>
            <a:ext cx="12396716" cy="16528955"/>
          </a:xfrm>
          <a:prstGeom prst="rect">
            <a:avLst/>
          </a:prstGeom>
        </p:spPr>
      </p:pic>
      <p:sp>
        <p:nvSpPr>
          <p:cNvPr id="2" name="מלבן 1">
            <a:hlinkClick r:id="rId4"/>
            <a:extLst>
              <a:ext uri="{FF2B5EF4-FFF2-40B4-BE49-F238E27FC236}">
                <a16:creationId xmlns:a16="http://schemas.microsoft.com/office/drawing/2014/main" id="{6D94C931-925B-696F-DED2-63945D34CE72}"/>
              </a:ext>
            </a:extLst>
          </p:cNvPr>
          <p:cNvSpPr/>
          <p:nvPr/>
        </p:nvSpPr>
        <p:spPr>
          <a:xfrm>
            <a:off x="5310339" y="2550694"/>
            <a:ext cx="1571322" cy="51254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4800" b="1" dirty="0">
                <a:solidFill>
                  <a:schemeClr val="bg1"/>
                </a:solidFill>
                <a:latin typeface="Söhne"/>
              </a:rPr>
              <a:t>תודה</a:t>
            </a:r>
            <a:endParaRPr lang="he-IL" sz="4800" dirty="0">
              <a:solidFill>
                <a:schemeClr val="bg1"/>
              </a:solidFill>
            </a:endParaRPr>
          </a:p>
        </p:txBody>
      </p:sp>
    </p:spTree>
    <p:extLst>
      <p:ext uri="{BB962C8B-B14F-4D97-AF65-F5344CB8AC3E}">
        <p14:creationId xmlns:p14="http://schemas.microsoft.com/office/powerpoint/2010/main" val="127191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208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76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6">
            <a:extLst>
              <a:ext uri="{FF2B5EF4-FFF2-40B4-BE49-F238E27FC236}">
                <a16:creationId xmlns:a16="http://schemas.microsoft.com/office/drawing/2014/main" id="{451A2607-886D-A6C7-6286-2D5DC7B99EEF}"/>
              </a:ext>
            </a:extLst>
          </p:cNvPr>
          <p:cNvGraphicFramePr/>
          <p:nvPr/>
        </p:nvGraphicFramePr>
        <p:xfrm>
          <a:off x="431800" y="406400"/>
          <a:ext cx="8839076" cy="614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כותרת 1">
            <a:extLst>
              <a:ext uri="{FF2B5EF4-FFF2-40B4-BE49-F238E27FC236}">
                <a16:creationId xmlns:a16="http://schemas.microsoft.com/office/drawing/2014/main" id="{7C0BEB59-2B83-EAAB-A7C4-5B2B504B10D7}"/>
              </a:ext>
            </a:extLst>
          </p:cNvPr>
          <p:cNvSpPr txBox="1">
            <a:spLocks/>
          </p:cNvSpPr>
          <p:nvPr/>
        </p:nvSpPr>
        <p:spPr>
          <a:xfrm>
            <a:off x="5005760" y="-260052"/>
            <a:ext cx="8229600" cy="1143000"/>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dirty="0">
                <a:latin typeface="Gisha" panose="020B0502040204020203" pitchFamily="34" charset="-79"/>
                <a:ea typeface="Tahoma" pitchFamily="34" charset="0"/>
                <a:cs typeface="Gisha" panose="020B0502040204020203" pitchFamily="34" charset="-79"/>
              </a:rPr>
              <a:t>מערכת העצבים</a:t>
            </a:r>
          </a:p>
        </p:txBody>
      </p:sp>
    </p:spTree>
    <p:extLst>
      <p:ext uri="{BB962C8B-B14F-4D97-AF65-F5344CB8AC3E}">
        <p14:creationId xmlns:p14="http://schemas.microsoft.com/office/powerpoint/2010/main" val="3576861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74ADA9D7-EF44-67C1-6760-3C699A1B2D09}"/>
              </a:ext>
            </a:extLst>
          </p:cNvPr>
          <p:cNvGrpSpPr/>
          <p:nvPr/>
        </p:nvGrpSpPr>
        <p:grpSpPr>
          <a:xfrm>
            <a:off x="5014983" y="919293"/>
            <a:ext cx="5526084" cy="600357"/>
            <a:chOff x="569915" y="2016612"/>
            <a:chExt cx="5526084" cy="600357"/>
          </a:xfrm>
        </p:grpSpPr>
        <p:sp>
          <p:nvSpPr>
            <p:cNvPr id="4" name="מלבן: פינות מעוגלות 3">
              <a:extLst>
                <a:ext uri="{FF2B5EF4-FFF2-40B4-BE49-F238E27FC236}">
                  <a16:creationId xmlns:a16="http://schemas.microsoft.com/office/drawing/2014/main" id="{B45DCF4C-8677-AE7B-DDC7-E794EF987CB6}"/>
                </a:ext>
              </a:extLst>
            </p:cNvPr>
            <p:cNvSpPr/>
            <p:nvPr/>
          </p:nvSpPr>
          <p:spPr>
            <a:xfrm>
              <a:off x="569915" y="2016612"/>
              <a:ext cx="5526084" cy="60035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e-IL"/>
            </a:p>
          </p:txBody>
        </p:sp>
        <p:sp>
          <p:nvSpPr>
            <p:cNvPr id="5" name="מלבן: פינות מעוגלות 4">
              <a:extLst>
                <a:ext uri="{FF2B5EF4-FFF2-40B4-BE49-F238E27FC236}">
                  <a16:creationId xmlns:a16="http://schemas.microsoft.com/office/drawing/2014/main" id="{39A54F3C-26E2-197A-50D6-84CCF6EEF678}"/>
                </a:ext>
              </a:extLst>
            </p:cNvPr>
            <p:cNvSpPr txBox="1"/>
            <p:nvPr/>
          </p:nvSpPr>
          <p:spPr>
            <a:xfrm>
              <a:off x="599222" y="2045919"/>
              <a:ext cx="5467470" cy="541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he-IL" sz="3200" kern="1200" dirty="0"/>
                <a:t>גירויים אוטונומיים 	לא מודעים </a:t>
              </a:r>
              <a:endParaRPr lang="en-US" sz="3200" kern="1200" dirty="0"/>
            </a:p>
          </p:txBody>
        </p:sp>
      </p:grpSp>
      <p:pic>
        <p:nvPicPr>
          <p:cNvPr id="7" name="Picture 5">
            <a:extLst>
              <a:ext uri="{FF2B5EF4-FFF2-40B4-BE49-F238E27FC236}">
                <a16:creationId xmlns:a16="http://schemas.microsoft.com/office/drawing/2014/main" id="{F00CF0A3-9B60-0A81-FA46-94F2F2750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105"/>
            <a:ext cx="3744828" cy="5472608"/>
          </a:xfrm>
          <a:prstGeom prst="rect">
            <a:avLst/>
          </a:prstGeom>
        </p:spPr>
      </p:pic>
      <p:pic>
        <p:nvPicPr>
          <p:cNvPr id="8" name="Picture 6">
            <a:extLst>
              <a:ext uri="{FF2B5EF4-FFF2-40B4-BE49-F238E27FC236}">
                <a16:creationId xmlns:a16="http://schemas.microsoft.com/office/drawing/2014/main" id="{094C2D06-A1DD-A2CD-2B4A-F570B9098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28" y="2207837"/>
            <a:ext cx="8066394" cy="2340353"/>
          </a:xfrm>
          <a:prstGeom prst="rect">
            <a:avLst/>
          </a:prstGeom>
        </p:spPr>
      </p:pic>
    </p:spTree>
    <p:extLst>
      <p:ext uri="{BB962C8B-B14F-4D97-AF65-F5344CB8AC3E}">
        <p14:creationId xmlns:p14="http://schemas.microsoft.com/office/powerpoint/2010/main" val="140411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83" name="Freeform: Shape 308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85" name="Freeform: Shape 308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6" name="Picture 4" descr="Pin on KB@BlackMamba">
            <a:extLst>
              <a:ext uri="{FF2B5EF4-FFF2-40B4-BE49-F238E27FC236}">
                <a16:creationId xmlns:a16="http://schemas.microsoft.com/office/drawing/2014/main" id="{ED00FD0E-1913-1932-69C4-88F2E4981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168"/>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3087" name="Freeform: Shape 3086">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0166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DFAAE-0EEF-AD3F-6F17-24A3C0ABB8E8}"/>
              </a:ext>
            </a:extLst>
          </p:cNvPr>
          <p:cNvSpPr>
            <a:spLocks noChangeArrowheads="1"/>
          </p:cNvSpPr>
          <p:nvPr/>
        </p:nvSpPr>
        <p:spPr bwMode="auto">
          <a:xfrm>
            <a:off x="1711895" y="682605"/>
            <a:ext cx="37994825" cy="3546822"/>
          </a:xfrm>
          <a:prstGeom prst="rect">
            <a:avLst/>
          </a:prstGeom>
          <a:solidFill>
            <a:srgbClr val="F7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0" rIns="0" bIns="47610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800" b="1" i="0" u="none" strike="noStrike" cap="none" normalizeH="0" baseline="0" dirty="0" err="1">
                <a:ln>
                  <a:noFill/>
                </a:ln>
                <a:solidFill>
                  <a:srgbClr val="374151"/>
                </a:solidFill>
                <a:effectLst/>
                <a:latin typeface="Söhne"/>
              </a:rPr>
              <a:t>The</a:t>
            </a:r>
            <a:r>
              <a:rPr kumimoji="0" lang="he-IL" altLang="he-IL" sz="2800" b="1" i="0" u="none" strike="noStrike" cap="none" normalizeH="0" baseline="0" dirty="0">
                <a:ln>
                  <a:noFill/>
                </a:ln>
                <a:solidFill>
                  <a:srgbClr val="374151"/>
                </a:solidFill>
                <a:effectLst/>
                <a:latin typeface="Söhne"/>
              </a:rPr>
              <a:t> 3 </a:t>
            </a:r>
            <a:r>
              <a:rPr kumimoji="0" lang="he-IL" altLang="he-IL" sz="2800" b="1" i="0" u="none" strike="noStrike" cap="none" normalizeH="0" baseline="0" dirty="0" err="1">
                <a:ln>
                  <a:noFill/>
                </a:ln>
                <a:solidFill>
                  <a:srgbClr val="374151"/>
                </a:solidFill>
                <a:effectLst/>
                <a:latin typeface="Söhne"/>
              </a:rPr>
              <a:t>F's</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a:ln>
                  <a:noFill/>
                </a:ln>
                <a:solidFill>
                  <a:srgbClr val="374151"/>
                </a:solidFill>
                <a:effectLst/>
                <a:latin typeface="Söhne"/>
                <a:cs typeface="Arial" panose="020B0604020202020204" pitchFamily="34" charset="0"/>
              </a:rPr>
              <a:t>שלושת ה-"אף</a:t>
            </a:r>
            <a:r>
              <a:rPr kumimoji="0" lang="he-IL" altLang="he-IL" sz="2800" b="1" i="0" u="none" strike="noStrike" cap="none" normalizeH="0" baseline="0" dirty="0">
                <a:ln>
                  <a:noFill/>
                </a:ln>
                <a:solidFill>
                  <a:srgbClr val="374151"/>
                </a:solidFill>
                <a:effectLst/>
                <a:latin typeface="Söhne"/>
              </a:rPr>
              <a:t>")</a:t>
            </a:r>
            <a:r>
              <a:rPr kumimoji="0" lang="he-IL" altLang="he-IL" sz="2800" b="0" i="0" u="none" strike="noStrike" cap="none" normalizeH="0" baseline="0" dirty="0">
                <a:ln>
                  <a:noFill/>
                </a:ln>
                <a:solidFill>
                  <a:srgbClr val="374151"/>
                </a:solidFill>
                <a:effectLst/>
                <a:latin typeface="Söhne"/>
              </a:rPr>
              <a:t>: </a:t>
            </a:r>
            <a:r>
              <a:rPr kumimoji="0" lang="he-IL" altLang="he-IL" sz="2800" b="0" i="0" u="none" strike="noStrike" cap="none" normalizeH="0" baseline="0" dirty="0">
                <a:ln>
                  <a:noFill/>
                </a:ln>
                <a:solidFill>
                  <a:srgbClr val="374151"/>
                </a:solidFill>
                <a:effectLst/>
                <a:latin typeface="Söhne"/>
                <a:cs typeface="Arial" panose="020B0604020202020204" pitchFamily="34" charset="0"/>
              </a:rPr>
              <a:t>הם כינוי לתגובות הגוף האוטומטיות כאשר אנחנו נתקלים בסיטואציות של מתח או סכנה. השלושת ה-"אף" הם</a:t>
            </a:r>
            <a:r>
              <a:rPr kumimoji="0" lang="he-IL" altLang="he-IL" sz="2800" b="0" i="0" u="none" strike="noStrike" cap="none" normalizeH="0" baseline="0" dirty="0">
                <a:ln>
                  <a:noFill/>
                </a:ln>
                <a:solidFill>
                  <a:srgbClr val="374151"/>
                </a:solidFill>
                <a:effectLst/>
                <a:latin typeface="Söhne"/>
              </a:rPr>
              <a:t>:</a:t>
            </a:r>
            <a:endParaRPr kumimoji="0" lang="he-IL" altLang="he-I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he-IL" altLang="he-IL" sz="2800" b="1" i="0" u="none" strike="noStrike" cap="none" normalizeH="0" baseline="0" dirty="0" err="1">
                <a:ln>
                  <a:noFill/>
                </a:ln>
                <a:solidFill>
                  <a:srgbClr val="374151"/>
                </a:solidFill>
                <a:effectLst/>
                <a:latin typeface="Söhne"/>
              </a:rPr>
              <a:t>Fight</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a:ln>
                  <a:noFill/>
                </a:ln>
                <a:solidFill>
                  <a:srgbClr val="374151"/>
                </a:solidFill>
                <a:effectLst/>
                <a:latin typeface="Söhne"/>
                <a:cs typeface="Arial" panose="020B0604020202020204" pitchFamily="34" charset="0"/>
              </a:rPr>
              <a:t>להילחם</a:t>
            </a:r>
            <a:r>
              <a:rPr kumimoji="0" lang="he-IL" altLang="he-IL" sz="2800" b="1" i="0" u="none" strike="noStrike" cap="none" normalizeH="0" baseline="0" dirty="0">
                <a:ln>
                  <a:noFill/>
                </a:ln>
                <a:solidFill>
                  <a:srgbClr val="374151"/>
                </a:solidFill>
                <a:effectLst/>
                <a:latin typeface="Söhne"/>
              </a:rPr>
              <a:t>)</a:t>
            </a:r>
            <a:r>
              <a:rPr kumimoji="0" lang="he-IL" altLang="he-IL" sz="2800" b="0" i="0" u="none" strike="noStrike" cap="none" normalizeH="0" baseline="0" dirty="0">
                <a:ln>
                  <a:noFill/>
                </a:ln>
                <a:solidFill>
                  <a:srgbClr val="374151"/>
                </a:solidFill>
                <a:effectLst/>
                <a:latin typeface="Söhne"/>
              </a:rPr>
              <a:t>: </a:t>
            </a:r>
            <a:r>
              <a:rPr kumimoji="0" lang="he-IL" altLang="he-IL" sz="2800" b="0" i="0" u="none" strike="noStrike" cap="none" normalizeH="0" baseline="0" dirty="0">
                <a:ln>
                  <a:noFill/>
                </a:ln>
                <a:solidFill>
                  <a:srgbClr val="374151"/>
                </a:solidFill>
                <a:effectLst/>
                <a:latin typeface="Söhne"/>
                <a:cs typeface="Arial" panose="020B0604020202020204" pitchFamily="34" charset="0"/>
              </a:rPr>
              <a:t>התגובה שלנו להתמודד עם הסיטואציה</a:t>
            </a:r>
            <a:r>
              <a:rPr kumimoji="0" lang="he-IL" altLang="he-IL" sz="2800" b="0" i="0" u="none" strike="noStrike" cap="none" normalizeH="0" baseline="0" dirty="0">
                <a:ln>
                  <a:noFill/>
                </a:ln>
                <a:solidFill>
                  <a:srgbClr val="374151"/>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he-IL" altLang="he-IL" sz="2800" b="1" i="0" u="none" strike="noStrike" cap="none" normalizeH="0" baseline="0" dirty="0" err="1">
                <a:ln>
                  <a:noFill/>
                </a:ln>
                <a:solidFill>
                  <a:srgbClr val="374151"/>
                </a:solidFill>
                <a:effectLst/>
                <a:latin typeface="Söhne"/>
              </a:rPr>
              <a:t>Flight</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a:ln>
                  <a:noFill/>
                </a:ln>
                <a:solidFill>
                  <a:srgbClr val="374151"/>
                </a:solidFill>
                <a:effectLst/>
                <a:latin typeface="Söhne"/>
                <a:cs typeface="Arial" panose="020B0604020202020204" pitchFamily="34" charset="0"/>
              </a:rPr>
              <a:t>לברוח</a:t>
            </a:r>
            <a:r>
              <a:rPr kumimoji="0" lang="he-IL" altLang="he-IL" sz="2800" b="1" i="0" u="none" strike="noStrike" cap="none" normalizeH="0" baseline="0" dirty="0">
                <a:ln>
                  <a:noFill/>
                </a:ln>
                <a:solidFill>
                  <a:srgbClr val="374151"/>
                </a:solidFill>
                <a:effectLst/>
                <a:latin typeface="Söhne"/>
              </a:rPr>
              <a:t>)</a:t>
            </a:r>
            <a:r>
              <a:rPr kumimoji="0" lang="he-IL" altLang="he-IL" sz="2800" b="0" i="0" u="none" strike="noStrike" cap="none" normalizeH="0" baseline="0" dirty="0">
                <a:ln>
                  <a:noFill/>
                </a:ln>
                <a:solidFill>
                  <a:srgbClr val="374151"/>
                </a:solidFill>
                <a:effectLst/>
                <a:latin typeface="Söhne"/>
              </a:rPr>
              <a:t>: </a:t>
            </a:r>
            <a:r>
              <a:rPr kumimoji="0" lang="he-IL" altLang="he-IL" sz="2800" b="0" i="0" u="none" strike="noStrike" cap="none" normalizeH="0" baseline="0" dirty="0">
                <a:ln>
                  <a:noFill/>
                </a:ln>
                <a:solidFill>
                  <a:srgbClr val="374151"/>
                </a:solidFill>
                <a:effectLst/>
                <a:latin typeface="Söhne"/>
                <a:cs typeface="Arial" panose="020B0604020202020204" pitchFamily="34" charset="0"/>
              </a:rPr>
              <a:t>התגובה להתרחק מהסיטואציה המסוכנת</a:t>
            </a:r>
            <a:r>
              <a:rPr kumimoji="0" lang="he-IL" altLang="he-IL" sz="2800" b="0" i="0" u="none" strike="noStrike" cap="none" normalizeH="0" baseline="0" dirty="0">
                <a:ln>
                  <a:noFill/>
                </a:ln>
                <a:solidFill>
                  <a:srgbClr val="374151"/>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he-IL" altLang="he-IL" sz="2800" b="1" i="0" u="none" strike="noStrike" cap="none" normalizeH="0" baseline="0" dirty="0" err="1">
                <a:ln>
                  <a:noFill/>
                </a:ln>
                <a:solidFill>
                  <a:srgbClr val="374151"/>
                </a:solidFill>
                <a:effectLst/>
                <a:latin typeface="Söhne"/>
              </a:rPr>
              <a:t>Freeze</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a:ln>
                  <a:noFill/>
                </a:ln>
                <a:solidFill>
                  <a:srgbClr val="374151"/>
                </a:solidFill>
                <a:effectLst/>
                <a:latin typeface="Söhne"/>
                <a:cs typeface="Arial" panose="020B0604020202020204" pitchFamily="34" charset="0"/>
              </a:rPr>
              <a:t>להקפיא</a:t>
            </a:r>
            <a:r>
              <a:rPr kumimoji="0" lang="he-IL" altLang="he-IL" sz="2800" b="1" i="0" u="none" strike="noStrike" cap="none" normalizeH="0" baseline="0" dirty="0">
                <a:ln>
                  <a:noFill/>
                </a:ln>
                <a:solidFill>
                  <a:srgbClr val="374151"/>
                </a:solidFill>
                <a:effectLst/>
                <a:latin typeface="Söhne"/>
              </a:rPr>
              <a:t>)</a:t>
            </a:r>
            <a:r>
              <a:rPr kumimoji="0" lang="he-IL" altLang="he-IL" sz="2800" b="0" i="0" u="none" strike="noStrike" cap="none" normalizeH="0" baseline="0" dirty="0">
                <a:ln>
                  <a:noFill/>
                </a:ln>
                <a:solidFill>
                  <a:srgbClr val="374151"/>
                </a:solidFill>
                <a:effectLst/>
                <a:latin typeface="Söhne"/>
              </a:rPr>
              <a:t>: </a:t>
            </a:r>
            <a:r>
              <a:rPr kumimoji="0" lang="he-IL" altLang="he-IL" sz="2800" b="0" i="0" u="none" strike="noStrike" cap="none" normalizeH="0" baseline="0" dirty="0">
                <a:ln>
                  <a:noFill/>
                </a:ln>
                <a:solidFill>
                  <a:srgbClr val="374151"/>
                </a:solidFill>
                <a:effectLst/>
                <a:latin typeface="Söhne"/>
                <a:cs typeface="Arial" panose="020B0604020202020204" pitchFamily="34" charset="0"/>
              </a:rPr>
              <a:t>להפסיק לנוע ולהישאר במקום בתקווה שהסכנה תעבור</a:t>
            </a:r>
            <a:r>
              <a:rPr kumimoji="0" lang="he-IL" altLang="he-IL" sz="2800" b="0" i="0" u="none" strike="noStrike" cap="none" normalizeH="0" baseline="0" dirty="0">
                <a:ln>
                  <a:noFill/>
                </a:ln>
                <a:solidFill>
                  <a:srgbClr val="374151"/>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800" b="0" i="0" u="none" strike="noStrike" cap="none" normalizeH="0" baseline="0" dirty="0">
                <a:ln>
                  <a:noFill/>
                </a:ln>
                <a:solidFill>
                  <a:srgbClr val="374151"/>
                </a:solidFill>
                <a:effectLst/>
                <a:latin typeface="Söhne"/>
                <a:cs typeface="Arial" panose="020B0604020202020204" pitchFamily="34" charset="0"/>
              </a:rPr>
              <a:t>התגובות האלו הן חלק מהמערכת הסימפתית, שכפי שדיברנו עליה, היא כמו "דוושת ההאצה" בגוף.</a:t>
            </a:r>
            <a:endParaRPr kumimoji="0" lang="he-IL" altLang="he-I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800" b="1" i="0" u="none" strike="noStrike" cap="none" normalizeH="0" baseline="0" dirty="0" err="1">
                <a:ln>
                  <a:noFill/>
                </a:ln>
                <a:solidFill>
                  <a:srgbClr val="374151"/>
                </a:solidFill>
                <a:effectLst/>
                <a:latin typeface="Söhne"/>
              </a:rPr>
              <a:t>Rest</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err="1">
                <a:ln>
                  <a:noFill/>
                </a:ln>
                <a:solidFill>
                  <a:srgbClr val="374151"/>
                </a:solidFill>
                <a:effectLst/>
                <a:latin typeface="Söhne"/>
              </a:rPr>
              <a:t>and</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err="1">
                <a:ln>
                  <a:noFill/>
                </a:ln>
                <a:solidFill>
                  <a:srgbClr val="374151"/>
                </a:solidFill>
                <a:effectLst/>
                <a:latin typeface="Söhne"/>
              </a:rPr>
              <a:t>Digest</a:t>
            </a:r>
            <a:r>
              <a:rPr kumimoji="0" lang="he-IL" altLang="he-IL" sz="2800" b="1" i="0" u="none" strike="noStrike" cap="none" normalizeH="0" baseline="0" dirty="0">
                <a:ln>
                  <a:noFill/>
                </a:ln>
                <a:solidFill>
                  <a:srgbClr val="374151"/>
                </a:solidFill>
                <a:effectLst/>
                <a:latin typeface="Söhne"/>
              </a:rPr>
              <a:t> (</a:t>
            </a:r>
            <a:r>
              <a:rPr kumimoji="0" lang="he-IL" altLang="he-IL" sz="2800" b="1" i="0" u="none" strike="noStrike" cap="none" normalizeH="0" baseline="0" dirty="0">
                <a:ln>
                  <a:noFill/>
                </a:ln>
                <a:solidFill>
                  <a:srgbClr val="374151"/>
                </a:solidFill>
                <a:effectLst/>
                <a:latin typeface="Söhne"/>
                <a:cs typeface="Arial" panose="020B0604020202020204" pitchFamily="34" charset="0"/>
              </a:rPr>
              <a:t>נוח ועכל</a:t>
            </a:r>
            <a:r>
              <a:rPr kumimoji="0" lang="he-IL" altLang="he-IL" sz="2800" b="1" i="0" u="none" strike="noStrike" cap="none" normalizeH="0" baseline="0" dirty="0">
                <a:ln>
                  <a:noFill/>
                </a:ln>
                <a:solidFill>
                  <a:srgbClr val="374151"/>
                </a:solidFill>
                <a:effectLst/>
                <a:latin typeface="Söhne"/>
              </a:rPr>
              <a:t>)</a:t>
            </a:r>
            <a:r>
              <a:rPr kumimoji="0" lang="he-IL" altLang="he-IL" sz="2800" b="0" i="0" u="none" strike="noStrike" cap="none" normalizeH="0" baseline="0" dirty="0">
                <a:ln>
                  <a:noFill/>
                </a:ln>
                <a:solidFill>
                  <a:srgbClr val="374151"/>
                </a:solidFill>
                <a:effectLst/>
                <a:latin typeface="Söhne"/>
              </a:rPr>
              <a:t>: </a:t>
            </a:r>
            <a:r>
              <a:rPr kumimoji="0" lang="he-IL" altLang="he-IL" sz="2800" b="0" i="0" u="none" strike="noStrike" cap="none" normalizeH="0" baseline="0" dirty="0">
                <a:ln>
                  <a:noFill/>
                </a:ln>
                <a:solidFill>
                  <a:srgbClr val="374151"/>
                </a:solidFill>
                <a:effectLst/>
                <a:latin typeface="Söhne"/>
                <a:cs typeface="Arial" panose="020B0604020202020204" pitchFamily="34" charset="0"/>
              </a:rPr>
              <a:t>זהו מצב בו הגוף מפסיק להיות במצב התרגשות ועובר למצב הרגעה ושחזור כוחות. במצב הזה, הגוף יכול לעכל את המזון, להתרפא, ולהחזיר את עצמו לאיזון טבעי. הגוף משתמש במערכת הפרא-סימפתית, שהיא "דוושת הבלם", כדי להגיע למצב הזה</a:t>
            </a:r>
            <a:r>
              <a:rPr kumimoji="0" lang="he-IL" altLang="he-IL" sz="2800" b="0" i="0" u="none" strike="noStrike" cap="none" normalizeH="0" baseline="0" dirty="0">
                <a:ln>
                  <a:noFill/>
                </a:ln>
                <a:solidFill>
                  <a:srgbClr val="374151"/>
                </a:solidFill>
                <a:effectLst/>
                <a:latin typeface="Söhne"/>
              </a:rPr>
              <a:t>.</a:t>
            </a:r>
            <a:endParaRPr kumimoji="0" lang="he-IL" altLang="he-IL" sz="40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6F2A0F1-4010-FB33-9E85-90B4F098BA91}"/>
              </a:ext>
            </a:extLst>
          </p:cNvPr>
          <p:cNvSpPr>
            <a:spLocks noChangeArrowheads="1"/>
          </p:cNvSpPr>
          <p:nvPr/>
        </p:nvSpPr>
        <p:spPr bwMode="auto">
          <a:xfrm>
            <a:off x="12104374" y="3161894"/>
            <a:ext cx="184730" cy="707886"/>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sz="4000"/>
          </a:p>
        </p:txBody>
      </p:sp>
      <p:sp>
        <p:nvSpPr>
          <p:cNvPr id="4" name="Rectangle 3">
            <a:extLst>
              <a:ext uri="{FF2B5EF4-FFF2-40B4-BE49-F238E27FC236}">
                <a16:creationId xmlns:a16="http://schemas.microsoft.com/office/drawing/2014/main" id="{21C9898F-9024-2283-17EC-C8A4EE085B2E}"/>
              </a:ext>
            </a:extLst>
          </p:cNvPr>
          <p:cNvSpPr>
            <a:spLocks noChangeArrowheads="1"/>
          </p:cNvSpPr>
          <p:nvPr/>
        </p:nvSpPr>
        <p:spPr bwMode="auto">
          <a:xfrm>
            <a:off x="836406" y="5221288"/>
            <a:ext cx="221313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he-IL" altLang="he-IL" sz="2800" b="0" i="0" u="none" strike="noStrike" cap="none" normalizeH="0" baseline="0" dirty="0">
              <a:ln>
                <a:noFill/>
              </a:ln>
              <a:solidFill>
                <a:srgbClr val="37415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e-IL" altLang="he-IL" sz="2800" b="0" i="0" u="none" strike="noStrike" cap="none" normalizeH="0" baseline="0" dirty="0">
                <a:ln>
                  <a:noFill/>
                </a:ln>
                <a:solidFill>
                  <a:srgbClr val="374151"/>
                </a:solidFill>
                <a:effectLst/>
                <a:latin typeface="Söhne"/>
                <a:cs typeface="Arial" panose="020B0604020202020204" pitchFamily="34" charset="0"/>
              </a:rPr>
              <a:t>התגובה "שלושת ה-'אף'" היא התגובה האינטואיטיבית של הגוף שלנו לסיטואציות סכנה, בעוד "נוח ועכל" היא התגובה האינטואיטיבית למצבים של הרגעה ושחזור.</a:t>
            </a:r>
            <a:endParaRPr kumimoji="0" lang="he-IL" altLang="he-IL"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842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eBron James Was Disappointing on China. Expect More of the Same. - Central  Tibetan Administration">
            <a:extLst>
              <a:ext uri="{FF2B5EF4-FFF2-40B4-BE49-F238E27FC236}">
                <a16:creationId xmlns:a16="http://schemas.microsoft.com/office/drawing/2014/main" id="{A3176EF8-5420-67B4-CE1E-A0FA731EA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98" y="-37530"/>
            <a:ext cx="10335912" cy="68955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eBron James is deep in meditation - SBNation.com">
            <a:extLst>
              <a:ext uri="{FF2B5EF4-FFF2-40B4-BE49-F238E27FC236}">
                <a16:creationId xmlns:a16="http://schemas.microsoft.com/office/drawing/2014/main" id="{6FEC1EFE-9E93-BA11-22AF-D91280EC0E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9" r="15045"/>
          <a:stretch/>
        </p:blipFill>
        <p:spPr bwMode="auto">
          <a:xfrm>
            <a:off x="0" y="0"/>
            <a:ext cx="69444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2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5586BA-C3DC-9749-58AC-250118C58E30}"/>
              </a:ext>
            </a:extLst>
          </p:cNvPr>
          <p:cNvSpPr txBox="1">
            <a:spLocks/>
          </p:cNvSpPr>
          <p:nvPr/>
        </p:nvSpPr>
        <p:spPr>
          <a:xfrm>
            <a:off x="914400" y="260648"/>
            <a:ext cx="8229600" cy="1143000"/>
          </a:xfrm>
          <a:prstGeom prst="rect">
            <a:avLst/>
          </a:prstGeom>
        </p:spPr>
        <p:txBody>
          <a:bodyPr vert="horz" lIns="91440" tIns="45720" rIns="91440" bIns="45720" rtlCol="1"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altLang="en-US">
                <a:latin typeface="Gisha" panose="020B0502040204020203" pitchFamily="34" charset="-79"/>
                <a:cs typeface="Gisha" panose="020B0502040204020203" pitchFamily="34" charset="-79"/>
              </a:rPr>
              <a:t> - הסרעפת</a:t>
            </a:r>
            <a:r>
              <a:rPr lang="en-US" altLang="en-US">
                <a:latin typeface="Gisha" panose="020B0502040204020203" pitchFamily="34" charset="-79"/>
                <a:cs typeface="Gisha" panose="020B0502040204020203" pitchFamily="34" charset="-79"/>
              </a:rPr>
              <a:t>DIAPHRAGM</a:t>
            </a:r>
            <a:endParaRPr lang="en-US" altLang="en-US" dirty="0">
              <a:latin typeface="Gisha" panose="020B0502040204020203" pitchFamily="34" charset="-79"/>
              <a:cs typeface="Gisha" panose="020B0502040204020203" pitchFamily="34" charset="-79"/>
            </a:endParaRPr>
          </a:p>
        </p:txBody>
      </p:sp>
      <p:sp>
        <p:nvSpPr>
          <p:cNvPr id="3" name="Rectangle 2">
            <a:extLst>
              <a:ext uri="{FF2B5EF4-FFF2-40B4-BE49-F238E27FC236}">
                <a16:creationId xmlns:a16="http://schemas.microsoft.com/office/drawing/2014/main" id="{9AA78A88-4FA6-EF13-9EDC-A50C35392DF3}"/>
              </a:ext>
            </a:extLst>
          </p:cNvPr>
          <p:cNvSpPr/>
          <p:nvPr/>
        </p:nvSpPr>
        <p:spPr>
          <a:xfrm>
            <a:off x="2843808" y="1628800"/>
            <a:ext cx="6192688" cy="3785652"/>
          </a:xfrm>
          <a:prstGeom prst="rect">
            <a:avLst/>
          </a:prstGeom>
        </p:spPr>
        <p:txBody>
          <a:bodyPr wrap="square">
            <a:spAutoFit/>
          </a:bodyPr>
          <a:lstStyle/>
          <a:p>
            <a:pPr marL="342900" indent="-342900">
              <a:spcBef>
                <a:spcPct val="0"/>
              </a:spcBef>
              <a:buFont typeface="Arial" panose="020B0604020202020204" pitchFamily="34" charset="0"/>
              <a:buChar char="•"/>
            </a:pPr>
            <a:r>
              <a:rPr lang="he-IL" altLang="en-US" sz="2000" dirty="0">
                <a:latin typeface="Gisha" panose="020B0502040204020203" pitchFamily="34" charset="-79"/>
                <a:cs typeface="Gisha" panose="020B0502040204020203" pitchFamily="34" charset="-79"/>
              </a:rPr>
              <a:t>את כלוב החזה מלמטה סוגרת הסרעפת</a:t>
            </a:r>
            <a:endParaRPr lang="en-US" altLang="en-US" sz="2000" dirty="0">
              <a:latin typeface="Gisha" panose="020B0502040204020203" pitchFamily="34" charset="-79"/>
              <a:cs typeface="Gisha" panose="020B0502040204020203" pitchFamily="34" charset="-79"/>
            </a:endParaRPr>
          </a:p>
          <a:p>
            <a:pPr>
              <a:spcBef>
                <a:spcPct val="0"/>
              </a:spcBef>
            </a:pPr>
            <a:r>
              <a:rPr lang="en-US" altLang="en-US" sz="2000" dirty="0" err="1">
                <a:latin typeface="Gisha" panose="020B0502040204020203" pitchFamily="34" charset="-79"/>
                <a:cs typeface="Gisha" panose="020B0502040204020203" pitchFamily="34" charset="-79"/>
              </a:rPr>
              <a:t>Dia</a:t>
            </a:r>
            <a:r>
              <a:rPr lang="en-US" altLang="en-US" sz="2000" dirty="0">
                <a:latin typeface="Gisha" panose="020B0502040204020203" pitchFamily="34" charset="-79"/>
                <a:cs typeface="Gisha" panose="020B0502040204020203" pitchFamily="34" charset="-79"/>
              </a:rPr>
              <a:t>     </a:t>
            </a:r>
            <a:r>
              <a:rPr lang="he-IL" altLang="en-US" sz="2000" dirty="0">
                <a:latin typeface="Gisha" panose="020B0502040204020203" pitchFamily="34" charset="-79"/>
                <a:cs typeface="Gisha" panose="020B0502040204020203" pitchFamily="34" charset="-79"/>
              </a:rPr>
              <a:t>– דרך</a:t>
            </a:r>
            <a:endParaRPr lang="en-US" altLang="en-US" sz="2000" dirty="0">
              <a:latin typeface="Gisha" panose="020B0502040204020203" pitchFamily="34" charset="-79"/>
              <a:cs typeface="Gisha" panose="020B0502040204020203" pitchFamily="34" charset="-79"/>
            </a:endParaRPr>
          </a:p>
          <a:p>
            <a:pPr>
              <a:spcBef>
                <a:spcPct val="0"/>
              </a:spcBef>
            </a:pPr>
            <a:r>
              <a:rPr lang="en-US" altLang="en-US" sz="2000" dirty="0" err="1">
                <a:latin typeface="Gisha" panose="020B0502040204020203" pitchFamily="34" charset="-79"/>
                <a:cs typeface="Gisha" panose="020B0502040204020203" pitchFamily="34" charset="-79"/>
              </a:rPr>
              <a:t>Phragm</a:t>
            </a:r>
            <a:r>
              <a:rPr lang="en-US" altLang="en-US" sz="2000" dirty="0">
                <a:latin typeface="Gisha" panose="020B0502040204020203" pitchFamily="34" charset="-79"/>
                <a:cs typeface="Gisha" panose="020B0502040204020203" pitchFamily="34" charset="-79"/>
              </a:rPr>
              <a:t>     </a:t>
            </a:r>
            <a:r>
              <a:rPr lang="he-IL" altLang="en-US" sz="2000" dirty="0">
                <a:latin typeface="Gisha" panose="020B0502040204020203" pitchFamily="34" charset="-79"/>
                <a:cs typeface="Gisha" panose="020B0502040204020203" pitchFamily="34" charset="-79"/>
              </a:rPr>
              <a:t> – מחיצה </a:t>
            </a:r>
          </a:p>
          <a:p>
            <a:pPr>
              <a:spcBef>
                <a:spcPct val="0"/>
              </a:spcBef>
            </a:pPr>
            <a:endParaRPr lang="he-IL" altLang="en-US" sz="2000" dirty="0">
              <a:latin typeface="Gisha" panose="020B0502040204020203" pitchFamily="34" charset="-79"/>
              <a:cs typeface="Gisha" panose="020B0502040204020203" pitchFamily="34" charset="-79"/>
            </a:endParaRPr>
          </a:p>
          <a:p>
            <a:pPr marL="342900" indent="-342900">
              <a:spcBef>
                <a:spcPct val="0"/>
              </a:spcBef>
              <a:buFont typeface="Arial" panose="020B0604020202020204" pitchFamily="34" charset="0"/>
              <a:buChar char="•"/>
            </a:pPr>
            <a:r>
              <a:rPr lang="he-IL" altLang="en-US" sz="2000" dirty="0">
                <a:latin typeface="Gisha" panose="020B0502040204020203" pitchFamily="34" charset="-79"/>
                <a:cs typeface="Gisha" panose="020B0502040204020203" pitchFamily="34" charset="-79"/>
              </a:rPr>
              <a:t>שריר רצוני המפריד בין החזה לבטן וממלא תפקיד מרכזי בפעולת מנגנון הנשימה . כמו כן, פעולת הסרעפת יוצרת לחץ על חלל הבטן, הממריץ את פעילות מערכת העיכול ומסייע גם במתן צואה ושתן. </a:t>
            </a:r>
          </a:p>
          <a:p>
            <a:pPr>
              <a:spcBef>
                <a:spcPct val="0"/>
              </a:spcBef>
            </a:pPr>
            <a:endParaRPr lang="he-IL" altLang="en-US" sz="2000" dirty="0">
              <a:latin typeface="Gisha" panose="020B0502040204020203" pitchFamily="34" charset="-79"/>
              <a:cs typeface="Gisha" panose="020B0502040204020203" pitchFamily="34" charset="-79"/>
            </a:endParaRPr>
          </a:p>
          <a:p>
            <a:pPr marL="342900" indent="-342900">
              <a:spcBef>
                <a:spcPct val="0"/>
              </a:spcBef>
              <a:buFont typeface="Arial" panose="020B0604020202020204" pitchFamily="34" charset="0"/>
              <a:buChar char="•"/>
            </a:pPr>
            <a:r>
              <a:rPr lang="he-IL" altLang="en-US" sz="2000" dirty="0">
                <a:latin typeface="Gisha" panose="020B0502040204020203" pitchFamily="34" charset="-79"/>
                <a:cs typeface="Gisha" panose="020B0502040204020203" pitchFamily="34" charset="-79"/>
              </a:rPr>
              <a:t>מעל הדיאפרגמה יושבים הלב והריאות.</a:t>
            </a:r>
            <a:endParaRPr lang="en-US" altLang="en-US" sz="2000" dirty="0">
              <a:latin typeface="Gisha" panose="020B0502040204020203" pitchFamily="34" charset="-79"/>
              <a:cs typeface="Gisha" panose="020B0502040204020203" pitchFamily="34" charset="-79"/>
            </a:endParaRPr>
          </a:p>
          <a:p>
            <a:pPr>
              <a:spcBef>
                <a:spcPct val="0"/>
              </a:spcBef>
            </a:pPr>
            <a:endParaRPr lang="en-US" altLang="en-US" sz="2000" dirty="0">
              <a:latin typeface="Gisha" panose="020B0502040204020203" pitchFamily="34" charset="-79"/>
              <a:cs typeface="Gisha" panose="020B0502040204020203" pitchFamily="34" charset="-79"/>
            </a:endParaRPr>
          </a:p>
          <a:p>
            <a:pPr marL="342900" indent="-342900">
              <a:spcBef>
                <a:spcPct val="0"/>
              </a:spcBef>
              <a:buFont typeface="Arial" panose="020B0604020202020204" pitchFamily="34" charset="0"/>
              <a:buChar char="•"/>
            </a:pPr>
            <a:r>
              <a:rPr lang="he-IL" altLang="en-US" sz="2000" dirty="0">
                <a:latin typeface="Gisha" panose="020B0502040204020203" pitchFamily="34" charset="-79"/>
                <a:cs typeface="Gisha" panose="020B0502040204020203" pitchFamily="34" charset="-79"/>
              </a:rPr>
              <a:t>הסרעפת צורתה ככיפה – </a:t>
            </a:r>
            <a:r>
              <a:rPr lang="en-US" altLang="en-US" sz="2000" dirty="0">
                <a:latin typeface="Gisha" panose="020B0502040204020203" pitchFamily="34" charset="-79"/>
                <a:cs typeface="Gisha" panose="020B0502040204020203" pitchFamily="34" charset="-79"/>
              </a:rPr>
              <a:t>Dome</a:t>
            </a:r>
            <a:r>
              <a:rPr lang="he-IL" altLang="en-US" sz="2000" dirty="0">
                <a:latin typeface="Gisha" panose="020B0502040204020203" pitchFamily="34" charset="-79"/>
                <a:cs typeface="Gisha" panose="020B0502040204020203" pitchFamily="34" charset="-79"/>
              </a:rPr>
              <a:t>.</a:t>
            </a:r>
            <a:endParaRPr lang="en-US" altLang="en-US" sz="2000" dirty="0">
              <a:latin typeface="Gisha" panose="020B0502040204020203" pitchFamily="34" charset="-79"/>
              <a:cs typeface="Gisha" panose="020B0502040204020203" pitchFamily="34" charset="-79"/>
            </a:endParaRPr>
          </a:p>
        </p:txBody>
      </p:sp>
      <p:pic>
        <p:nvPicPr>
          <p:cNvPr id="4" name="Picture 6" descr="https://upload.wikimedia.org/wikipedia/commons/9/95/Diafragma_ademhaling_hebrew.gif">
            <a:extLst>
              <a:ext uri="{FF2B5EF4-FFF2-40B4-BE49-F238E27FC236}">
                <a16:creationId xmlns:a16="http://schemas.microsoft.com/office/drawing/2014/main" id="{35F3AFB7-608E-1B72-F769-95F7E264966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2135225" cy="382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434A674-6E58-8C76-E97F-43E703F4A50F}"/>
              </a:ext>
            </a:extLst>
          </p:cNvPr>
          <p:cNvPicPr>
            <a:picLocks noChangeAspect="1"/>
          </p:cNvPicPr>
          <p:nvPr/>
        </p:nvPicPr>
        <p:blipFill rotWithShape="1">
          <a:blip r:embed="rId3">
            <a:extLst>
              <a:ext uri="{28A0092B-C50C-407E-A947-70E740481C1C}">
                <a14:useLocalDpi xmlns:a14="http://schemas.microsoft.com/office/drawing/2010/main" val="0"/>
              </a:ext>
            </a:extLst>
          </a:blip>
          <a:srcRect l="547" t="-927" r="-547" b="8699"/>
          <a:stretch/>
        </p:blipFill>
        <p:spPr>
          <a:xfrm>
            <a:off x="8431697" y="4044784"/>
            <a:ext cx="3960440" cy="2576556"/>
          </a:xfrm>
          <a:prstGeom prst="rect">
            <a:avLst/>
          </a:prstGeom>
        </p:spPr>
      </p:pic>
      <p:pic>
        <p:nvPicPr>
          <p:cNvPr id="6" name="Picture 5" descr="http://www.irisragiv.co.il/images/AstmaBreathing.jpg">
            <a:extLst>
              <a:ext uri="{FF2B5EF4-FFF2-40B4-BE49-F238E27FC236}">
                <a16:creationId xmlns:a16="http://schemas.microsoft.com/office/drawing/2014/main" id="{2EEEBC5A-A5F2-00A3-5588-D324EB93B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881" y="0"/>
            <a:ext cx="3491880" cy="394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180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7B7522-6435-B13E-89AB-254442EE4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0"/>
            <a:ext cx="4618112" cy="5042107"/>
          </a:xfrm>
          <a:prstGeom prst="rect">
            <a:avLst/>
          </a:prstGeom>
        </p:spPr>
      </p:pic>
      <p:pic>
        <p:nvPicPr>
          <p:cNvPr id="3" name="Picture 6">
            <a:extLst>
              <a:ext uri="{FF2B5EF4-FFF2-40B4-BE49-F238E27FC236}">
                <a16:creationId xmlns:a16="http://schemas.microsoft.com/office/drawing/2014/main" id="{09FA1E7D-4CDA-39D9-A024-6E7E829BE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000512" cy="5517232"/>
          </a:xfrm>
          <a:prstGeom prst="rect">
            <a:avLst/>
          </a:prstGeom>
        </p:spPr>
      </p:pic>
    </p:spTree>
    <p:extLst>
      <p:ext uri="{BB962C8B-B14F-4D97-AF65-F5344CB8AC3E}">
        <p14:creationId xmlns:p14="http://schemas.microsoft.com/office/powerpoint/2010/main" val="4030118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D2C92E0-076E-7CA3-2855-E58C8C950515}"/>
              </a:ext>
            </a:extLst>
          </p:cNvPr>
          <p:cNvSpPr txBox="1">
            <a:spLocks/>
          </p:cNvSpPr>
          <p:nvPr/>
        </p:nvSpPr>
        <p:spPr>
          <a:xfrm>
            <a:off x="457200" y="274638"/>
            <a:ext cx="8229600" cy="1143000"/>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he-IL">
                <a:latin typeface="Gisha" panose="020B0502040204020203" pitchFamily="34" charset="-79"/>
                <a:cs typeface="Gisha" panose="020B0502040204020203" pitchFamily="34" charset="-79"/>
              </a:rPr>
              <a:t>מבנה אנטומי</a:t>
            </a:r>
            <a:endParaRPr lang="en-US" dirty="0">
              <a:latin typeface="Gisha" panose="020B0502040204020203" pitchFamily="34" charset="-79"/>
              <a:cs typeface="Gisha" panose="020B0502040204020203" pitchFamily="34" charset="-79"/>
            </a:endParaRPr>
          </a:p>
        </p:txBody>
      </p:sp>
      <p:sp>
        <p:nvSpPr>
          <p:cNvPr id="3" name="Content Placeholder 10">
            <a:extLst>
              <a:ext uri="{FF2B5EF4-FFF2-40B4-BE49-F238E27FC236}">
                <a16:creationId xmlns:a16="http://schemas.microsoft.com/office/drawing/2014/main" id="{C6C879F0-B223-480B-7B27-CB30E00DBB1E}"/>
              </a:ext>
            </a:extLst>
          </p:cNvPr>
          <p:cNvSpPr txBox="1">
            <a:spLocks/>
          </p:cNvSpPr>
          <p:nvPr/>
        </p:nvSpPr>
        <p:spPr>
          <a:xfrm>
            <a:off x="457200" y="1600200"/>
            <a:ext cx="4038600" cy="4525963"/>
          </a:xfrm>
          <a:prstGeom prst="rect">
            <a:avLst/>
          </a:prstGeom>
        </p:spPr>
        <p:txBody>
          <a:bodyPr vert="horz" lIns="91440" tIns="45720" rIns="91440" bIns="45720" rtlCol="1">
            <a:normAutofit fontScale="85000" lnSpcReduction="20000"/>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b="1">
                <a:latin typeface="Gisha" panose="020B0502040204020203" pitchFamily="34" charset="-79"/>
                <a:cs typeface="Gisha" panose="020B0502040204020203" pitchFamily="34" charset="-79"/>
              </a:rPr>
              <a:t>פארא-סימפטטית:</a:t>
            </a:r>
          </a:p>
          <a:p>
            <a:pPr algn="r">
              <a:lnSpc>
                <a:spcPct val="170000"/>
              </a:lnSpc>
            </a:pPr>
            <a:r>
              <a:rPr lang="he-IL">
                <a:latin typeface="Gisha" panose="020B0502040204020203" pitchFamily="34" charset="-79"/>
                <a:cs typeface="Gisha" panose="020B0502040204020203" pitchFamily="34" charset="-79"/>
              </a:rPr>
              <a:t>אקסונים ארוכים היוצאים מגזע המוח או מהעצה ומגיעים לגנגליונים סמוך או בתוך איבר המטרה.</a:t>
            </a:r>
          </a:p>
          <a:p>
            <a:pPr algn="r">
              <a:lnSpc>
                <a:spcPct val="170000"/>
              </a:lnSpc>
            </a:pPr>
            <a:r>
              <a:rPr lang="he-IL">
                <a:latin typeface="Gisha" panose="020B0502040204020203" pitchFamily="34" charset="-79"/>
                <a:cs typeface="Gisha" panose="020B0502040204020203" pitchFamily="34" charset="-79"/>
              </a:rPr>
              <a:t>עצבים קרניאליים:</a:t>
            </a:r>
          </a:p>
          <a:p>
            <a:pPr algn="r">
              <a:lnSpc>
                <a:spcPct val="170000"/>
              </a:lnSpc>
            </a:pPr>
            <a:r>
              <a:rPr lang="en-US" sz="1900">
                <a:latin typeface="Gisha" panose="020B0502040204020203" pitchFamily="34" charset="-79"/>
                <a:cs typeface="Gisha" panose="020B0502040204020203" pitchFamily="34" charset="-79"/>
              </a:rPr>
              <a:t>III</a:t>
            </a:r>
            <a:r>
              <a:rPr lang="he-IL" sz="1900">
                <a:latin typeface="Gisha" panose="020B0502040204020203" pitchFamily="34" charset="-79"/>
                <a:cs typeface="Gisha" panose="020B0502040204020203" pitchFamily="34" charset="-79"/>
              </a:rPr>
              <a:t> – עצבי תנועת גלגל העין</a:t>
            </a:r>
          </a:p>
          <a:p>
            <a:pPr algn="r">
              <a:lnSpc>
                <a:spcPct val="170000"/>
              </a:lnSpc>
            </a:pPr>
            <a:r>
              <a:rPr lang="en-US" sz="1900">
                <a:latin typeface="Gisha" panose="020B0502040204020203" pitchFamily="34" charset="-79"/>
                <a:cs typeface="Gisha" panose="020B0502040204020203" pitchFamily="34" charset="-79"/>
              </a:rPr>
              <a:t>VII</a:t>
            </a:r>
            <a:r>
              <a:rPr lang="he-IL" sz="1900">
                <a:latin typeface="Gisha" panose="020B0502040204020203" pitchFamily="34" charset="-79"/>
                <a:cs typeface="Gisha" panose="020B0502040204020203" pitchFamily="34" charset="-79"/>
              </a:rPr>
              <a:t>- שרירי הבעה, צוואר ואוזן תיכונה</a:t>
            </a:r>
          </a:p>
          <a:p>
            <a:pPr algn="r">
              <a:lnSpc>
                <a:spcPct val="170000"/>
              </a:lnSpc>
            </a:pPr>
            <a:r>
              <a:rPr lang="en-US" sz="1900">
                <a:latin typeface="Gisha" panose="020B0502040204020203" pitchFamily="34" charset="-79"/>
                <a:cs typeface="Gisha" panose="020B0502040204020203" pitchFamily="34" charset="-79"/>
              </a:rPr>
              <a:t>XI</a:t>
            </a:r>
            <a:r>
              <a:rPr lang="he-IL" sz="1900">
                <a:latin typeface="Gisha" panose="020B0502040204020203" pitchFamily="34" charset="-79"/>
                <a:cs typeface="Gisha" panose="020B0502040204020203" pitchFamily="34" charset="-79"/>
              </a:rPr>
              <a:t>- עצבי הלשון והלוע</a:t>
            </a:r>
          </a:p>
          <a:p>
            <a:pPr algn="r">
              <a:lnSpc>
                <a:spcPct val="170000"/>
              </a:lnSpc>
            </a:pPr>
            <a:r>
              <a:rPr lang="en-US" sz="1900">
                <a:latin typeface="Gisha" panose="020B0502040204020203" pitchFamily="34" charset="-79"/>
                <a:cs typeface="Gisha" panose="020B0502040204020203" pitchFamily="34" charset="-79"/>
              </a:rPr>
              <a:t>X</a:t>
            </a:r>
            <a:r>
              <a:rPr lang="he-IL" sz="1900">
                <a:latin typeface="Gisha" panose="020B0502040204020203" pitchFamily="34" charset="-79"/>
                <a:cs typeface="Gisha" panose="020B0502040204020203" pitchFamily="34" charset="-79"/>
              </a:rPr>
              <a:t>- הואגוס</a:t>
            </a:r>
          </a:p>
          <a:p>
            <a:endParaRPr lang="en-US" dirty="0"/>
          </a:p>
        </p:txBody>
      </p:sp>
      <p:sp>
        <p:nvSpPr>
          <p:cNvPr id="4" name="Content Placeholder 11">
            <a:extLst>
              <a:ext uri="{FF2B5EF4-FFF2-40B4-BE49-F238E27FC236}">
                <a16:creationId xmlns:a16="http://schemas.microsoft.com/office/drawing/2014/main" id="{4CFE2572-704F-9EAF-1BCD-804741068A3B}"/>
              </a:ext>
            </a:extLst>
          </p:cNvPr>
          <p:cNvSpPr txBox="1">
            <a:spLocks/>
          </p:cNvSpPr>
          <p:nvPr/>
        </p:nvSpPr>
        <p:spPr>
          <a:xfrm>
            <a:off x="4648200" y="1600200"/>
            <a:ext cx="4038600" cy="4525963"/>
          </a:xfrm>
          <a:prstGeom prst="rect">
            <a:avLst/>
          </a:prstGeom>
        </p:spPr>
        <p:txBody>
          <a:bodyPr>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b="1">
                <a:latin typeface="Gisha" panose="020B0502040204020203" pitchFamily="34" charset="-79"/>
                <a:cs typeface="Gisha" panose="020B0502040204020203" pitchFamily="34" charset="-79"/>
              </a:rPr>
              <a:t>סימפטטית:</a:t>
            </a:r>
          </a:p>
          <a:p>
            <a:pPr>
              <a:lnSpc>
                <a:spcPct val="160000"/>
              </a:lnSpc>
            </a:pPr>
            <a:r>
              <a:rPr lang="he-IL">
                <a:latin typeface="Gisha" panose="020B0502040204020203" pitchFamily="34" charset="-79"/>
                <a:cs typeface="Gisha" panose="020B0502040204020203" pitchFamily="34" charset="-79"/>
              </a:rPr>
              <a:t>שרשרות גנגליונים משני צידי עמוד השדרה.</a:t>
            </a:r>
          </a:p>
          <a:p>
            <a:pPr>
              <a:lnSpc>
                <a:spcPct val="160000"/>
              </a:lnSpc>
            </a:pPr>
            <a:r>
              <a:rPr lang="he-IL">
                <a:latin typeface="Gisha" panose="020B0502040204020203" pitchFamily="34" charset="-79"/>
                <a:cs typeface="Gisha" panose="020B0502040204020203" pitchFamily="34" charset="-79"/>
              </a:rPr>
              <a:t>עצב קדם גנגליוני </a:t>
            </a:r>
            <a:r>
              <a:rPr lang="en-US">
                <a:latin typeface="Gisha" panose="020B0502040204020203" pitchFamily="34" charset="-79"/>
                <a:cs typeface="Gisha" panose="020B0502040204020203" pitchFamily="34" charset="-79"/>
              </a:rPr>
              <a:t>axon’s collaterals</a:t>
            </a:r>
            <a:r>
              <a:rPr lang="he-IL">
                <a:latin typeface="Gisha" panose="020B0502040204020203" pitchFamily="34" charset="-79"/>
                <a:cs typeface="Gisha" panose="020B0502040204020203" pitchFamily="34" charset="-79"/>
              </a:rPr>
              <a:t>.</a:t>
            </a:r>
            <a:endParaRPr lang="en-US">
              <a:latin typeface="Gisha" panose="020B0502040204020203" pitchFamily="34" charset="-79"/>
              <a:cs typeface="Gisha" panose="020B0502040204020203" pitchFamily="34" charset="-79"/>
            </a:endParaRPr>
          </a:p>
          <a:p>
            <a:pPr>
              <a:lnSpc>
                <a:spcPct val="160000"/>
              </a:lnSpc>
            </a:pPr>
            <a:r>
              <a:rPr lang="he-IL">
                <a:latin typeface="Gisha" panose="020B0502040204020203" pitchFamily="34" charset="-79"/>
                <a:cs typeface="Gisha" panose="020B0502040204020203" pitchFamily="34" charset="-79"/>
              </a:rPr>
              <a:t>תא עצב בתר גנגליון- לאיבר המטרה.</a:t>
            </a:r>
          </a:p>
          <a:p>
            <a:pPr>
              <a:lnSpc>
                <a:spcPct val="160000"/>
              </a:lnSpc>
            </a:pPr>
            <a:r>
              <a:rPr lang="he-IL">
                <a:latin typeface="Gisha" panose="020B0502040204020203" pitchFamily="34" charset="-79"/>
                <a:cs typeface="Gisha" panose="020B0502040204020203" pitchFamily="34" charset="-79"/>
              </a:rPr>
              <a:t>גנגליונים קולטרליים.</a:t>
            </a:r>
          </a:p>
          <a:p>
            <a:endParaRPr lang="he-IL"/>
          </a:p>
          <a:p>
            <a:endParaRPr lang="en-US" dirty="0"/>
          </a:p>
        </p:txBody>
      </p:sp>
    </p:spTree>
    <p:extLst>
      <p:ext uri="{BB962C8B-B14F-4D97-AF65-F5344CB8AC3E}">
        <p14:creationId xmlns:p14="http://schemas.microsoft.com/office/powerpoint/2010/main" val="352253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בזכות אנג'לינה ג'ולי: תרופה ראשונה לסרטן שד תורשתי">
            <a:extLst>
              <a:ext uri="{FF2B5EF4-FFF2-40B4-BE49-F238E27FC236}">
                <a16:creationId xmlns:a16="http://schemas.microsoft.com/office/drawing/2014/main" id="{484C0203-DA3D-F3C4-2DB6-EDA1AE0C32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455"/>
          <a:stretch/>
        </p:blipFill>
        <p:spPr bwMode="auto">
          <a:xfrm>
            <a:off x="-1312687" y="638320"/>
            <a:ext cx="7729500" cy="5204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קייטי פרי | מדיטציה טרנסנדנטלית">
            <a:extLst>
              <a:ext uri="{FF2B5EF4-FFF2-40B4-BE49-F238E27FC236}">
                <a16:creationId xmlns:a16="http://schemas.microsoft.com/office/drawing/2014/main" id="{ED5F9660-EF58-1F0F-E528-7526046BC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655" y="638321"/>
            <a:ext cx="5164249" cy="520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831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85DAF04C-5A07-64A1-DB3F-E6662E156E72}"/>
              </a:ext>
            </a:extLst>
          </p:cNvPr>
          <p:cNvSpPr txBox="1"/>
          <p:nvPr/>
        </p:nvSpPr>
        <p:spPr>
          <a:xfrm>
            <a:off x="3048000" y="1443841"/>
            <a:ext cx="6096000" cy="4247317"/>
          </a:xfrm>
          <a:prstGeom prst="rect">
            <a:avLst/>
          </a:prstGeom>
          <a:noFill/>
        </p:spPr>
        <p:txBody>
          <a:bodyPr wrap="square">
            <a:spAutoFit/>
          </a:bodyPr>
          <a:lstStyle/>
          <a:p>
            <a:pPr algn="l"/>
            <a:r>
              <a:rPr lang="he-IL" b="0" i="0" dirty="0">
                <a:solidFill>
                  <a:srgbClr val="374151"/>
                </a:solidFill>
                <a:effectLst/>
                <a:latin typeface="Söhne"/>
              </a:rPr>
              <a:t>דמיין שהגוף שלך הוא כמו מכונית. למכונית יש דוושת האצה להאצה ודוושת בלם להאטה. גם לגוף שלך יש מערכות דומות!</a:t>
            </a:r>
          </a:p>
          <a:p>
            <a:pPr algn="l">
              <a:buFont typeface="+mj-lt"/>
              <a:buAutoNum type="arabicPeriod"/>
            </a:pPr>
            <a:r>
              <a:rPr lang="he-IL" b="1" i="0" dirty="0">
                <a:solidFill>
                  <a:srgbClr val="374151"/>
                </a:solidFill>
                <a:effectLst/>
                <a:latin typeface="Söhne"/>
              </a:rPr>
              <a:t>המערכת הסימפתית (האצה)</a:t>
            </a:r>
            <a:r>
              <a:rPr lang="he-IL" b="0" i="0" dirty="0">
                <a:solidFill>
                  <a:srgbClr val="374151"/>
                </a:solidFill>
                <a:effectLst/>
                <a:latin typeface="Söhne"/>
              </a:rPr>
              <a:t>: זו כמו דוושת ההאצה. כאשר אתה מופתע, מפוחד או מתרגש, המערכת הזו מתחילה לפעול. היא גורמת לליבת הלב שלך להכות מהר יותר, וייתכן שתרגיש יותר ער. זה כאילו הגוף שלך אומר: "בואו נתחיל!"</a:t>
            </a:r>
          </a:p>
          <a:p>
            <a:pPr algn="l">
              <a:buFont typeface="+mj-lt"/>
              <a:buAutoNum type="arabicPeriod"/>
            </a:pPr>
            <a:r>
              <a:rPr lang="he-IL" b="1" i="0" dirty="0">
                <a:solidFill>
                  <a:srgbClr val="374151"/>
                </a:solidFill>
                <a:effectLst/>
                <a:latin typeface="Söhne"/>
              </a:rPr>
              <a:t>המערכת הפרא-סימפתית (בלם)</a:t>
            </a:r>
            <a:r>
              <a:rPr lang="he-IL" b="0" i="0" dirty="0">
                <a:solidFill>
                  <a:srgbClr val="374151"/>
                </a:solidFill>
                <a:effectLst/>
                <a:latin typeface="Söhne"/>
              </a:rPr>
              <a:t>: זו כמו דוושת הבלם. לאחר שרצת או הרגשת התרגשות גדולה, המערכת הזו עוזרת לך </a:t>
            </a:r>
            <a:r>
              <a:rPr lang="he-IL" b="0" i="0" dirty="0" err="1">
                <a:solidFill>
                  <a:srgbClr val="374151"/>
                </a:solidFill>
                <a:effectLst/>
                <a:latin typeface="Söhne"/>
              </a:rPr>
              <a:t>להרגע</a:t>
            </a:r>
            <a:r>
              <a:rPr lang="he-IL" b="0" i="0" dirty="0">
                <a:solidFill>
                  <a:srgbClr val="374151"/>
                </a:solidFill>
                <a:effectLst/>
                <a:latin typeface="Söhne"/>
              </a:rPr>
              <a:t>. היא </a:t>
            </a:r>
            <a:r>
              <a:rPr lang="he-IL" b="0" i="0" dirty="0" err="1">
                <a:solidFill>
                  <a:srgbClr val="374151"/>
                </a:solidFill>
                <a:effectLst/>
                <a:latin typeface="Söhne"/>
              </a:rPr>
              <a:t>מאטת</a:t>
            </a:r>
            <a:r>
              <a:rPr lang="he-IL" b="0" i="0" dirty="0">
                <a:solidFill>
                  <a:srgbClr val="374151"/>
                </a:solidFill>
                <a:effectLst/>
                <a:latin typeface="Söhne"/>
              </a:rPr>
              <a:t> את דפיקות הלב ומאפשרת לך להירגע. זו הדרך שבה הגוף שלך אומר: "אוקי, בואו </a:t>
            </a:r>
            <a:r>
              <a:rPr lang="he-IL" b="0" i="0" dirty="0" err="1">
                <a:solidFill>
                  <a:srgbClr val="374151"/>
                </a:solidFill>
                <a:effectLst/>
                <a:latin typeface="Söhne"/>
              </a:rPr>
              <a:t>נקח</a:t>
            </a:r>
            <a:r>
              <a:rPr lang="he-IL" b="0" i="0" dirty="0">
                <a:solidFill>
                  <a:srgbClr val="374151"/>
                </a:solidFill>
                <a:effectLst/>
                <a:latin typeface="Söhne"/>
              </a:rPr>
              <a:t> הפסקה."</a:t>
            </a:r>
          </a:p>
          <a:p>
            <a:pPr algn="l"/>
            <a:r>
              <a:rPr lang="he-IL" b="0" i="0" dirty="0">
                <a:solidFill>
                  <a:srgbClr val="374151"/>
                </a:solidFill>
                <a:effectLst/>
                <a:latin typeface="Söhne"/>
              </a:rPr>
              <a:t>שתי המערכות חשובות. כמו שבמכונית צריך </a:t>
            </a:r>
            <a:r>
              <a:rPr lang="he-IL" b="0" i="0" dirty="0" err="1">
                <a:solidFill>
                  <a:srgbClr val="374151"/>
                </a:solidFill>
                <a:effectLst/>
                <a:latin typeface="Söhne"/>
              </a:rPr>
              <a:t>להאץ</a:t>
            </a:r>
            <a:r>
              <a:rPr lang="he-IL" b="0" i="0" dirty="0">
                <a:solidFill>
                  <a:srgbClr val="374151"/>
                </a:solidFill>
                <a:effectLst/>
                <a:latin typeface="Söhne"/>
              </a:rPr>
              <a:t> ולהאט, גם הגוף שלך צריך להתנהל ולהירגע בזמנים שונים. הן פועלות ביחד כדי לשמור על האיזון.</a:t>
            </a:r>
          </a:p>
          <a:p>
            <a:br>
              <a:rPr lang="he-IL" dirty="0"/>
            </a:br>
            <a:endParaRPr lang="he-IL" dirty="0"/>
          </a:p>
        </p:txBody>
      </p:sp>
      <p:pic>
        <p:nvPicPr>
          <p:cNvPr id="5" name="תמונה 4" descr="תמונה שמכילה רכב, רכב יבשה, בחוץ, מכונית&#10;&#10;התיאור נוצר באופן אוטומטי">
            <a:extLst>
              <a:ext uri="{FF2B5EF4-FFF2-40B4-BE49-F238E27FC236}">
                <a16:creationId xmlns:a16="http://schemas.microsoft.com/office/drawing/2014/main" id="{D705D289-ACB1-296D-A78C-A8422194A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53" y="0"/>
            <a:ext cx="10275893" cy="6858000"/>
          </a:xfrm>
          <a:prstGeom prst="rect">
            <a:avLst/>
          </a:prstGeom>
        </p:spPr>
      </p:pic>
      <p:sp>
        <p:nvSpPr>
          <p:cNvPr id="6" name="מלבן 5">
            <a:extLst>
              <a:ext uri="{FF2B5EF4-FFF2-40B4-BE49-F238E27FC236}">
                <a16:creationId xmlns:a16="http://schemas.microsoft.com/office/drawing/2014/main" id="{4011564F-C04C-D31F-FDEB-E47CA677B21F}"/>
              </a:ext>
            </a:extLst>
          </p:cNvPr>
          <p:cNvSpPr/>
          <p:nvPr/>
        </p:nvSpPr>
        <p:spPr>
          <a:xfrm>
            <a:off x="1453414" y="665665"/>
            <a:ext cx="2531446" cy="85512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3200" b="1" dirty="0">
                <a:solidFill>
                  <a:schemeClr val="bg1"/>
                </a:solidFill>
                <a:latin typeface="Söhne"/>
              </a:rPr>
              <a:t>דוושת גז ודוושת ברקס</a:t>
            </a:r>
            <a:endParaRPr lang="he-IL" sz="3200" dirty="0">
              <a:solidFill>
                <a:schemeClr val="bg1"/>
              </a:solidFill>
            </a:endParaRPr>
          </a:p>
        </p:txBody>
      </p:sp>
    </p:spTree>
    <p:extLst>
      <p:ext uri="{BB962C8B-B14F-4D97-AF65-F5344CB8AC3E}">
        <p14:creationId xmlns:p14="http://schemas.microsoft.com/office/powerpoint/2010/main" val="52012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בניין, שמיים, אזור מטרופוליני, בחוץ&#10;&#10;התיאור נוצר באופן אוטומטי">
            <a:extLst>
              <a:ext uri="{FF2B5EF4-FFF2-40B4-BE49-F238E27FC236}">
                <a16:creationId xmlns:a16="http://schemas.microsoft.com/office/drawing/2014/main" id="{52567355-EFA7-4AC5-3389-969641FCA423}"/>
              </a:ext>
            </a:extLst>
          </p:cNvPr>
          <p:cNvPicPr>
            <a:picLocks noChangeAspect="1"/>
          </p:cNvPicPr>
          <p:nvPr/>
        </p:nvPicPr>
        <p:blipFill rotWithShape="1">
          <a:blip r:embed="rId2">
            <a:extLst>
              <a:ext uri="{28A0092B-C50C-407E-A947-70E740481C1C}">
                <a14:useLocalDpi xmlns:a14="http://schemas.microsoft.com/office/drawing/2010/main" val="0"/>
              </a:ext>
            </a:extLst>
          </a:blip>
          <a:srcRect l="17574"/>
          <a:stretch/>
        </p:blipFill>
        <p:spPr>
          <a:xfrm>
            <a:off x="6109024" y="-1959207"/>
            <a:ext cx="10900581" cy="8817207"/>
          </a:xfrm>
          <a:prstGeom prst="rect">
            <a:avLst/>
          </a:prstGeom>
        </p:spPr>
      </p:pic>
      <p:pic>
        <p:nvPicPr>
          <p:cNvPr id="3" name="תמונה 2" descr="תמונה שמכילה שמיים, נוף, בחוץ, מים&#10;&#10;התיאור נוצר באופן אוטומטי">
            <a:extLst>
              <a:ext uri="{FF2B5EF4-FFF2-40B4-BE49-F238E27FC236}">
                <a16:creationId xmlns:a16="http://schemas.microsoft.com/office/drawing/2014/main" id="{611339EE-CA66-51AE-6C09-1112AE20FC99}"/>
              </a:ext>
            </a:extLst>
          </p:cNvPr>
          <p:cNvPicPr>
            <a:picLocks noChangeAspect="1"/>
          </p:cNvPicPr>
          <p:nvPr/>
        </p:nvPicPr>
        <p:blipFill rotWithShape="1">
          <a:blip r:embed="rId3">
            <a:extLst>
              <a:ext uri="{28A0092B-C50C-407E-A947-70E740481C1C}">
                <a14:useLocalDpi xmlns:a14="http://schemas.microsoft.com/office/drawing/2010/main" val="0"/>
              </a:ext>
            </a:extLst>
          </a:blip>
          <a:srcRect r="25455"/>
          <a:stretch/>
        </p:blipFill>
        <p:spPr>
          <a:xfrm>
            <a:off x="-3116215" y="0"/>
            <a:ext cx="9241239" cy="16528955"/>
          </a:xfrm>
          <a:prstGeom prst="rect">
            <a:avLst/>
          </a:prstGeom>
        </p:spPr>
      </p:pic>
      <p:sp>
        <p:nvSpPr>
          <p:cNvPr id="5" name="מלבן 4">
            <a:extLst>
              <a:ext uri="{FF2B5EF4-FFF2-40B4-BE49-F238E27FC236}">
                <a16:creationId xmlns:a16="http://schemas.microsoft.com/office/drawing/2014/main" id="{108D37FC-2E59-0E5F-CB04-A5105BF5DA28}"/>
              </a:ext>
            </a:extLst>
          </p:cNvPr>
          <p:cNvSpPr/>
          <p:nvPr/>
        </p:nvSpPr>
        <p:spPr>
          <a:xfrm>
            <a:off x="7707086" y="2258098"/>
            <a:ext cx="3336795" cy="11709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3600" b="1" dirty="0">
                <a:solidFill>
                  <a:schemeClr val="bg1"/>
                </a:solidFill>
                <a:latin typeface="Söhne"/>
              </a:rPr>
              <a:t>מערכת עצבים</a:t>
            </a:r>
          </a:p>
          <a:p>
            <a:r>
              <a:rPr lang="he-IL" altLang="he-IL" sz="5400" b="1" dirty="0">
                <a:solidFill>
                  <a:schemeClr val="bg1"/>
                </a:solidFill>
                <a:latin typeface="Söhne"/>
              </a:rPr>
              <a:t>סימפתטית</a:t>
            </a:r>
            <a:endParaRPr lang="he-IL" sz="5400" dirty="0">
              <a:solidFill>
                <a:schemeClr val="bg1"/>
              </a:solidFill>
            </a:endParaRPr>
          </a:p>
        </p:txBody>
      </p:sp>
      <p:sp>
        <p:nvSpPr>
          <p:cNvPr id="6" name="מלבן 5">
            <a:extLst>
              <a:ext uri="{FF2B5EF4-FFF2-40B4-BE49-F238E27FC236}">
                <a16:creationId xmlns:a16="http://schemas.microsoft.com/office/drawing/2014/main" id="{2768547D-8DA4-6390-3EFC-C674CDC3E26B}"/>
              </a:ext>
            </a:extLst>
          </p:cNvPr>
          <p:cNvSpPr/>
          <p:nvPr/>
        </p:nvSpPr>
        <p:spPr>
          <a:xfrm>
            <a:off x="711201" y="2258098"/>
            <a:ext cx="4751938" cy="11709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3600" b="1" dirty="0">
                <a:solidFill>
                  <a:schemeClr val="bg1"/>
                </a:solidFill>
                <a:latin typeface="Söhne"/>
              </a:rPr>
              <a:t>מערכת עצבים</a:t>
            </a:r>
          </a:p>
          <a:p>
            <a:r>
              <a:rPr lang="he-IL" altLang="he-IL" sz="5400" b="1" dirty="0">
                <a:solidFill>
                  <a:schemeClr val="bg1"/>
                </a:solidFill>
                <a:latin typeface="Söhne"/>
              </a:rPr>
              <a:t>פרא-סימפתטית</a:t>
            </a:r>
            <a:endParaRPr lang="he-IL" sz="5400" dirty="0">
              <a:solidFill>
                <a:schemeClr val="bg1"/>
              </a:solidFill>
            </a:endParaRPr>
          </a:p>
        </p:txBody>
      </p:sp>
    </p:spTree>
    <p:extLst>
      <p:ext uri="{BB962C8B-B14F-4D97-AF65-F5344CB8AC3E}">
        <p14:creationId xmlns:p14="http://schemas.microsoft.com/office/powerpoint/2010/main" val="29187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יונק, חתול גדול, בחוץ, נמר&#10;&#10;התיאור נוצר באופן אוטומטי">
            <a:extLst>
              <a:ext uri="{FF2B5EF4-FFF2-40B4-BE49-F238E27FC236}">
                <a16:creationId xmlns:a16="http://schemas.microsoft.com/office/drawing/2014/main" id="{E9F69810-7A2D-D2EB-7863-223FC1F4B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088466"/>
            <a:ext cx="11125200" cy="15915216"/>
          </a:xfrm>
          <a:prstGeom prst="rect">
            <a:avLst/>
          </a:prstGeom>
        </p:spPr>
      </p:pic>
      <p:sp>
        <p:nvSpPr>
          <p:cNvPr id="6" name="מלבן 5">
            <a:extLst>
              <a:ext uri="{FF2B5EF4-FFF2-40B4-BE49-F238E27FC236}">
                <a16:creationId xmlns:a16="http://schemas.microsoft.com/office/drawing/2014/main" id="{7E6856D6-AD87-688A-C32C-E517267768C5}"/>
              </a:ext>
            </a:extLst>
          </p:cNvPr>
          <p:cNvSpPr/>
          <p:nvPr/>
        </p:nvSpPr>
        <p:spPr>
          <a:xfrm>
            <a:off x="789271" y="4995244"/>
            <a:ext cx="3352800" cy="571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3200" dirty="0"/>
              <a:t>Freeze Fight Flight</a:t>
            </a:r>
            <a:endParaRPr lang="he-IL" sz="3200" dirty="0"/>
          </a:p>
        </p:txBody>
      </p:sp>
      <p:sp>
        <p:nvSpPr>
          <p:cNvPr id="7" name="מלבן 6">
            <a:extLst>
              <a:ext uri="{FF2B5EF4-FFF2-40B4-BE49-F238E27FC236}">
                <a16:creationId xmlns:a16="http://schemas.microsoft.com/office/drawing/2014/main" id="{E1404FD7-4EF8-B7C1-7EA6-D5DEBC344007}"/>
              </a:ext>
            </a:extLst>
          </p:cNvPr>
          <p:cNvSpPr/>
          <p:nvPr/>
        </p:nvSpPr>
        <p:spPr>
          <a:xfrm>
            <a:off x="5005938" y="523641"/>
            <a:ext cx="6248400" cy="7493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400" b="1" dirty="0">
                <a:solidFill>
                  <a:schemeClr val="bg1"/>
                </a:solidFill>
                <a:latin typeface="Söhne"/>
              </a:rPr>
              <a:t>שלושת </a:t>
            </a:r>
            <a:r>
              <a:rPr lang="en-US" altLang="he-IL" sz="2400" b="1" dirty="0">
                <a:solidFill>
                  <a:schemeClr val="bg1"/>
                </a:solidFill>
                <a:latin typeface="Söhne"/>
              </a:rPr>
              <a:t>F</a:t>
            </a:r>
            <a:r>
              <a:rPr lang="he-IL" altLang="he-IL" sz="2400" b="1" dirty="0">
                <a:solidFill>
                  <a:schemeClr val="bg1"/>
                </a:solidFill>
                <a:latin typeface="Söhne"/>
              </a:rPr>
              <a:t> - </a:t>
            </a:r>
            <a:r>
              <a:rPr lang="he-IL" altLang="he-IL" sz="2400" dirty="0">
                <a:solidFill>
                  <a:schemeClr val="bg1"/>
                </a:solidFill>
                <a:latin typeface="Söhne"/>
              </a:rPr>
              <a:t>תגובות הגוף האוטומטיות </a:t>
            </a:r>
          </a:p>
          <a:p>
            <a:r>
              <a:rPr lang="he-IL" altLang="he-IL" sz="2400" dirty="0">
                <a:solidFill>
                  <a:schemeClr val="bg1"/>
                </a:solidFill>
                <a:latin typeface="Söhne"/>
              </a:rPr>
              <a:t>כאשר אנחנו נתקלים בסיטואציות של מתח או סכנה.</a:t>
            </a:r>
            <a:endParaRPr lang="he-IL" sz="2400" dirty="0">
              <a:solidFill>
                <a:schemeClr val="bg1"/>
              </a:solidFill>
            </a:endParaRPr>
          </a:p>
        </p:txBody>
      </p:sp>
      <p:sp>
        <p:nvSpPr>
          <p:cNvPr id="8" name="מלבן 7">
            <a:extLst>
              <a:ext uri="{FF2B5EF4-FFF2-40B4-BE49-F238E27FC236}">
                <a16:creationId xmlns:a16="http://schemas.microsoft.com/office/drawing/2014/main" id="{643B5695-DC10-282E-3B63-9CB0877AE8BA}"/>
              </a:ext>
            </a:extLst>
          </p:cNvPr>
          <p:cNvSpPr/>
          <p:nvPr/>
        </p:nvSpPr>
        <p:spPr>
          <a:xfrm>
            <a:off x="1203157" y="612541"/>
            <a:ext cx="1425339" cy="571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t>חירום</a:t>
            </a:r>
          </a:p>
        </p:txBody>
      </p:sp>
    </p:spTree>
    <p:extLst>
      <p:ext uri="{BB962C8B-B14F-4D97-AF65-F5344CB8AC3E}">
        <p14:creationId xmlns:p14="http://schemas.microsoft.com/office/powerpoint/2010/main" val="10600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יונק, חתול גדול, בחוץ, נמר&#10;&#10;התיאור נוצר באופן אוטומטי">
            <a:extLst>
              <a:ext uri="{FF2B5EF4-FFF2-40B4-BE49-F238E27FC236}">
                <a16:creationId xmlns:a16="http://schemas.microsoft.com/office/drawing/2014/main" id="{E9F69810-7A2D-D2EB-7863-223FC1F4B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088466"/>
            <a:ext cx="11125200" cy="15915216"/>
          </a:xfrm>
          <a:prstGeom prst="rect">
            <a:avLst/>
          </a:prstGeom>
        </p:spPr>
      </p:pic>
      <p:sp>
        <p:nvSpPr>
          <p:cNvPr id="6" name="מלבן 5">
            <a:extLst>
              <a:ext uri="{FF2B5EF4-FFF2-40B4-BE49-F238E27FC236}">
                <a16:creationId xmlns:a16="http://schemas.microsoft.com/office/drawing/2014/main" id="{7E6856D6-AD87-688A-C32C-E517267768C5}"/>
              </a:ext>
            </a:extLst>
          </p:cNvPr>
          <p:cNvSpPr/>
          <p:nvPr/>
        </p:nvSpPr>
        <p:spPr>
          <a:xfrm>
            <a:off x="5740985" y="612541"/>
            <a:ext cx="5247858" cy="498666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276225" indent="-276225">
              <a:buFont typeface="Arial" panose="020B0604020202020204" pitchFamily="34" charset="0"/>
              <a:buChar char="•"/>
            </a:pPr>
            <a:r>
              <a:rPr lang="he-IL" sz="3200" dirty="0"/>
              <a:t>דופק גבוה, עלייה בלחץ דם</a:t>
            </a:r>
          </a:p>
          <a:p>
            <a:pPr marL="276225" indent="-276225">
              <a:buFont typeface="Arial" panose="020B0604020202020204" pitchFamily="34" charset="0"/>
              <a:buChar char="•"/>
            </a:pPr>
            <a:r>
              <a:rPr lang="he-IL" sz="3200" dirty="0"/>
              <a:t>נשימה מהירה</a:t>
            </a:r>
          </a:p>
          <a:p>
            <a:pPr marL="276225" indent="-276225">
              <a:buFont typeface="Arial" panose="020B0604020202020204" pitchFamily="34" charset="0"/>
              <a:buChar char="•"/>
            </a:pPr>
            <a:r>
              <a:rPr lang="he-IL" sz="3200" dirty="0"/>
              <a:t>הרחבת אישונים</a:t>
            </a:r>
          </a:p>
          <a:p>
            <a:pPr marL="276225" indent="-276225">
              <a:buFont typeface="Arial" panose="020B0604020202020204" pitchFamily="34" charset="0"/>
              <a:buChar char="•"/>
            </a:pPr>
            <a:r>
              <a:rPr lang="he-IL" sz="3200" dirty="0"/>
              <a:t>האטה בעיכול, הפסקת שתן</a:t>
            </a:r>
          </a:p>
          <a:p>
            <a:pPr marL="276225" indent="-276225">
              <a:buFont typeface="Arial" panose="020B0604020202020204" pitchFamily="34" charset="0"/>
              <a:buChar char="•"/>
            </a:pPr>
            <a:r>
              <a:rPr lang="he-IL" sz="3200" dirty="0"/>
              <a:t>הורמונים: </a:t>
            </a:r>
            <a:r>
              <a:rPr lang="he-IL" sz="3200" dirty="0" err="1"/>
              <a:t>קורטיזול</a:t>
            </a:r>
            <a:r>
              <a:rPr lang="he-IL" sz="3200" dirty="0"/>
              <a:t>, אדרנלין</a:t>
            </a:r>
          </a:p>
          <a:p>
            <a:pPr marL="276225" indent="-276225">
              <a:buFont typeface="Arial" panose="020B0604020202020204" pitchFamily="34" charset="0"/>
              <a:buChar char="•"/>
            </a:pPr>
            <a:r>
              <a:rPr lang="he-IL" sz="3200" dirty="0"/>
              <a:t>הזרמת דם לקבוצות שרירים גדולות ולמערכות חיוניות</a:t>
            </a:r>
          </a:p>
          <a:p>
            <a:pPr marL="276225" indent="-276225">
              <a:buFont typeface="Arial" panose="020B0604020202020204" pitchFamily="34" charset="0"/>
              <a:buChar char="•"/>
            </a:pPr>
            <a:r>
              <a:rPr lang="he-IL" sz="3200" dirty="0"/>
              <a:t>שרירים דרוכים</a:t>
            </a:r>
          </a:p>
          <a:p>
            <a:pPr marL="276225" indent="-276225">
              <a:buFont typeface="Arial" panose="020B0604020202020204" pitchFamily="34" charset="0"/>
              <a:buChar char="•"/>
            </a:pPr>
            <a:r>
              <a:rPr lang="he-IL" sz="3200" dirty="0"/>
              <a:t>הספקת מקורות אנרגיה זמינה</a:t>
            </a:r>
          </a:p>
          <a:p>
            <a:pPr marL="276225" indent="-276225">
              <a:buFont typeface="Arial" panose="020B0604020202020204" pitchFamily="34" charset="0"/>
              <a:buChar char="•"/>
            </a:pPr>
            <a:r>
              <a:rPr lang="he-IL" sz="3200" dirty="0"/>
              <a:t>יובש בפה, הפסקת רוק</a:t>
            </a:r>
          </a:p>
        </p:txBody>
      </p:sp>
      <p:sp>
        <p:nvSpPr>
          <p:cNvPr id="8" name="מלבן 7">
            <a:extLst>
              <a:ext uri="{FF2B5EF4-FFF2-40B4-BE49-F238E27FC236}">
                <a16:creationId xmlns:a16="http://schemas.microsoft.com/office/drawing/2014/main" id="{643B5695-DC10-282E-3B63-9CB0877AE8BA}"/>
              </a:ext>
            </a:extLst>
          </p:cNvPr>
          <p:cNvSpPr/>
          <p:nvPr/>
        </p:nvSpPr>
        <p:spPr>
          <a:xfrm>
            <a:off x="1203157" y="612540"/>
            <a:ext cx="1425339" cy="886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t>הגוף חירום</a:t>
            </a:r>
          </a:p>
        </p:txBody>
      </p:sp>
    </p:spTree>
    <p:extLst>
      <p:ext uri="{BB962C8B-B14F-4D97-AF65-F5344CB8AC3E}">
        <p14:creationId xmlns:p14="http://schemas.microsoft.com/office/powerpoint/2010/main" val="220303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בתוך מבנה, חיית מחמד, לשכב, כלב&#10;&#10;התיאור נוצר באופן אוטומטי">
            <a:extLst>
              <a:ext uri="{FF2B5EF4-FFF2-40B4-BE49-F238E27FC236}">
                <a16:creationId xmlns:a16="http://schemas.microsoft.com/office/drawing/2014/main" id="{4DFADC21-C885-F5B2-357D-B035C8652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מלבן 4">
            <a:extLst>
              <a:ext uri="{FF2B5EF4-FFF2-40B4-BE49-F238E27FC236}">
                <a16:creationId xmlns:a16="http://schemas.microsoft.com/office/drawing/2014/main" id="{8191EA64-26EE-D518-06C4-4C10FCC16FEE}"/>
              </a:ext>
            </a:extLst>
          </p:cNvPr>
          <p:cNvSpPr/>
          <p:nvPr/>
        </p:nvSpPr>
        <p:spPr>
          <a:xfrm>
            <a:off x="1322962" y="564204"/>
            <a:ext cx="2470826" cy="56447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3200" dirty="0"/>
              <a:t>Rest &amp; digest</a:t>
            </a:r>
            <a:endParaRPr lang="he-IL" sz="3200" dirty="0"/>
          </a:p>
        </p:txBody>
      </p:sp>
      <p:sp>
        <p:nvSpPr>
          <p:cNvPr id="6" name="מלבן 5">
            <a:extLst>
              <a:ext uri="{FF2B5EF4-FFF2-40B4-BE49-F238E27FC236}">
                <a16:creationId xmlns:a16="http://schemas.microsoft.com/office/drawing/2014/main" id="{CAC645EA-3D97-202A-C550-477773BF7D62}"/>
              </a:ext>
            </a:extLst>
          </p:cNvPr>
          <p:cNvSpPr/>
          <p:nvPr/>
        </p:nvSpPr>
        <p:spPr>
          <a:xfrm>
            <a:off x="5736656" y="5193956"/>
            <a:ext cx="5108475" cy="7493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he-IL" altLang="he-IL" sz="2400" b="1" dirty="0">
                <a:solidFill>
                  <a:schemeClr val="bg1"/>
                </a:solidFill>
                <a:latin typeface="Söhne"/>
              </a:rPr>
              <a:t>מנוחה ועיכול- </a:t>
            </a:r>
            <a:r>
              <a:rPr lang="he-IL" altLang="he-IL" sz="2400" dirty="0">
                <a:solidFill>
                  <a:schemeClr val="bg1"/>
                </a:solidFill>
                <a:latin typeface="Söhne"/>
              </a:rPr>
              <a:t>הגוף מפסיק להיות בסטרס</a:t>
            </a:r>
          </a:p>
          <a:p>
            <a:r>
              <a:rPr lang="he-IL" altLang="he-IL" sz="2400" dirty="0">
                <a:solidFill>
                  <a:schemeClr val="bg1"/>
                </a:solidFill>
                <a:latin typeface="Söhne"/>
              </a:rPr>
              <a:t>ועובר למצב הרגעה ושחזור כוחות</a:t>
            </a:r>
            <a:endParaRPr lang="he-IL" sz="2400" dirty="0">
              <a:solidFill>
                <a:schemeClr val="bg1"/>
              </a:solidFill>
            </a:endParaRPr>
          </a:p>
        </p:txBody>
      </p:sp>
      <p:sp>
        <p:nvSpPr>
          <p:cNvPr id="8" name="מלבן 7">
            <a:extLst>
              <a:ext uri="{FF2B5EF4-FFF2-40B4-BE49-F238E27FC236}">
                <a16:creationId xmlns:a16="http://schemas.microsoft.com/office/drawing/2014/main" id="{4FAC0744-B243-B706-C56D-8D05494F377B}"/>
              </a:ext>
            </a:extLst>
          </p:cNvPr>
          <p:cNvSpPr/>
          <p:nvPr/>
        </p:nvSpPr>
        <p:spPr>
          <a:xfrm>
            <a:off x="9124749" y="628994"/>
            <a:ext cx="1425339" cy="571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dirty="0"/>
              <a:t>איזון</a:t>
            </a:r>
          </a:p>
        </p:txBody>
      </p:sp>
    </p:spTree>
    <p:extLst>
      <p:ext uri="{BB962C8B-B14F-4D97-AF65-F5344CB8AC3E}">
        <p14:creationId xmlns:p14="http://schemas.microsoft.com/office/powerpoint/2010/main" val="7517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3274</TotalTime>
  <Words>2715</Words>
  <Application>Microsoft Office PowerPoint</Application>
  <PresentationFormat>מסך רחב</PresentationFormat>
  <Paragraphs>227</Paragraphs>
  <Slides>32</Slides>
  <Notes>19</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32</vt:i4>
      </vt:variant>
    </vt:vector>
  </HeadingPairs>
  <TitlesOfParts>
    <vt:vector size="39" baseType="lpstr">
      <vt:lpstr>Meiryo</vt:lpstr>
      <vt:lpstr>Arial</vt:lpstr>
      <vt:lpstr>Calibri</vt:lpstr>
      <vt:lpstr>Calibri Light</vt:lpstr>
      <vt:lpstr>Gisha</vt:lpstr>
      <vt:lpstr>Söhne</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אסנת רוטלוי</dc:creator>
  <cp:lastModifiedBy>אסנת רוטלוי</cp:lastModifiedBy>
  <cp:revision>15</cp:revision>
  <dcterms:created xsi:type="dcterms:W3CDTF">2023-10-11T18:23:50Z</dcterms:created>
  <dcterms:modified xsi:type="dcterms:W3CDTF">2023-10-14T09:45:42Z</dcterms:modified>
</cp:coreProperties>
</file>