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Aran 500" panose="020B0604020202020204" charset="-79"/>
      <p:regular r:id="rId16"/>
    </p:embeddedFont>
    <p:embeddedFont>
      <p:font typeface="Asakim" panose="020B0604020202020204" charset="-79"/>
      <p:regular r:id="rId17"/>
    </p:embeddedFont>
    <p:embeddedFont>
      <p:font typeface="Assistant" pitchFamily="2" charset="-79"/>
      <p:regular r:id="rId18"/>
      <p:bold r:id="rId19"/>
    </p:embeddedFont>
    <p:embeddedFont>
      <p:font typeface="Assistant Bold" charset="-79"/>
      <p:regular r:id="rId20"/>
    </p:embeddedFont>
    <p:embeddedFont>
      <p:font typeface="ITC Franklin Gothic LT Condensed" panose="020B0604020202020204" charset="0"/>
      <p:regular r:id="rId21"/>
    </p:embeddedFont>
    <p:embeddedFont>
      <p:font typeface="ITC Franklin Gothic LT Condensed Semi-Bold" panose="020B0604020202020204" charset="0"/>
      <p:regular r:id="rId22"/>
    </p:embeddedFont>
    <p:embeddedFont>
      <p:font typeface="Squarish Sans" panose="020B0604020202020204" charset="-79"/>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9" d="100"/>
          <a:sy n="39" d="100"/>
        </p:scale>
        <p:origin x="940"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he7eye.org.il/488843"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facebook.com/permalink.php?story_fbid=pfbid02vw1WKc8icVDWfbujVJHuoXB6upFu2N5a3S4GPdvKigzhyfQUq8sfXkojERZnmpmel&amp;id=100001467196864"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F2F2"/>
        </a:solidFill>
        <a:effectLst/>
      </p:bgPr>
    </p:bg>
    <p:spTree>
      <p:nvGrpSpPr>
        <p:cNvPr id="1" name=""/>
        <p:cNvGrpSpPr/>
        <p:nvPr/>
      </p:nvGrpSpPr>
      <p:grpSpPr>
        <a:xfrm>
          <a:off x="0" y="0"/>
          <a:ext cx="0" cy="0"/>
          <a:chOff x="0" y="0"/>
          <a:chExt cx="0" cy="0"/>
        </a:xfrm>
      </p:grpSpPr>
      <p:grpSp>
        <p:nvGrpSpPr>
          <p:cNvPr id="2" name="Group 2"/>
          <p:cNvGrpSpPr/>
          <p:nvPr/>
        </p:nvGrpSpPr>
        <p:grpSpPr>
          <a:xfrm>
            <a:off x="256225" y="4136977"/>
            <a:ext cx="18031775" cy="6150023"/>
            <a:chOff x="0" y="0"/>
            <a:chExt cx="24042366" cy="8200031"/>
          </a:xfrm>
        </p:grpSpPr>
        <p:pic>
          <p:nvPicPr>
            <p:cNvPr id="3" name="Picture 3"/>
            <p:cNvPicPr>
              <a:picLocks noChangeAspect="1"/>
            </p:cNvPicPr>
            <p:nvPr/>
          </p:nvPicPr>
          <p:blipFill>
            <a:blip r:embed="rId2"/>
            <a:srcRect t="19711" b="19711"/>
            <a:stretch>
              <a:fillRect/>
            </a:stretch>
          </p:blipFill>
          <p:spPr>
            <a:xfrm>
              <a:off x="0" y="0"/>
              <a:ext cx="24042366" cy="8200031"/>
            </a:xfrm>
            <a:prstGeom prst="rect">
              <a:avLst/>
            </a:prstGeom>
          </p:spPr>
        </p:pic>
      </p:grpSp>
      <p:sp>
        <p:nvSpPr>
          <p:cNvPr id="4" name="TextBox 4"/>
          <p:cNvSpPr txBox="1"/>
          <p:nvPr/>
        </p:nvSpPr>
        <p:spPr>
          <a:xfrm>
            <a:off x="1935858" y="1264620"/>
            <a:ext cx="14672509" cy="1915800"/>
          </a:xfrm>
          <a:prstGeom prst="rect">
            <a:avLst/>
          </a:prstGeom>
        </p:spPr>
        <p:txBody>
          <a:bodyPr lIns="0" tIns="0" rIns="0" bIns="0" rtlCol="0" anchor="t">
            <a:spAutoFit/>
          </a:bodyPr>
          <a:lstStyle/>
          <a:p>
            <a:pPr marL="0" lvl="0" indent="0" algn="ctr" rtl="1">
              <a:lnSpc>
                <a:spcPts val="13463"/>
              </a:lnSpc>
            </a:pPr>
            <a:r>
              <a:rPr lang="he-IL" sz="17042">
                <a:solidFill>
                  <a:srgbClr val="262525"/>
                </a:solidFill>
                <a:latin typeface="Asakim"/>
                <a:ea typeface="Asakim"/>
                <a:cs typeface="Asakim"/>
                <a:sym typeface="Asakim"/>
                <a:rtl/>
              </a:rPr>
              <a:t>מבוא לפופוליזם</a:t>
            </a:r>
          </a:p>
        </p:txBody>
      </p:sp>
      <p:sp>
        <p:nvSpPr>
          <p:cNvPr id="5" name="TextBox 5"/>
          <p:cNvSpPr txBox="1"/>
          <p:nvPr/>
        </p:nvSpPr>
        <p:spPr>
          <a:xfrm>
            <a:off x="15400653" y="9321117"/>
            <a:ext cx="2887347" cy="657374"/>
          </a:xfrm>
          <a:prstGeom prst="rect">
            <a:avLst/>
          </a:prstGeom>
        </p:spPr>
        <p:txBody>
          <a:bodyPr lIns="0" tIns="0" rIns="0" bIns="0" rtlCol="0" anchor="t">
            <a:spAutoFit/>
          </a:bodyPr>
          <a:lstStyle/>
          <a:p>
            <a:pPr algn="ctr" rtl="1">
              <a:lnSpc>
                <a:spcPts val="1680"/>
              </a:lnSpc>
            </a:pPr>
            <a:r>
              <a:rPr lang="he-IL" sz="1400">
                <a:solidFill>
                  <a:srgbClr val="FFFFFF"/>
                </a:solidFill>
                <a:latin typeface="ITC Franklin Gothic LT Condensed"/>
                <a:ea typeface="ITC Franklin Gothic LT Condensed"/>
                <a:cs typeface="ITC Franklin Gothic LT Condensed"/>
                <a:sym typeface="ITC Franklin Gothic LT Condensed"/>
                <a:rtl/>
              </a:rPr>
              <a:t>מבוסס על: </a:t>
            </a:r>
          </a:p>
          <a:p>
            <a:pPr marL="302262" lvl="1" indent="-151131" algn="ctr" rtl="1">
              <a:lnSpc>
                <a:spcPts val="1680"/>
              </a:lnSpc>
              <a:buFont typeface="Arial"/>
              <a:buChar char="•"/>
            </a:pPr>
            <a:r>
              <a:rPr lang="he-IL" sz="1400" u="sng">
                <a:solidFill>
                  <a:srgbClr val="FFFFFF"/>
                </a:solidFill>
                <a:latin typeface="ITC Franklin Gothic LT Condensed"/>
                <a:ea typeface="ITC Franklin Gothic LT Condensed"/>
                <a:cs typeface="ITC Franklin Gothic LT Condensed"/>
                <a:sym typeface="ITC Franklin Gothic LT Condensed"/>
                <a:hlinkClick r:id="rId3" tooltip="https://www.the7eye.org.il/488843"/>
                <a:rtl/>
              </a:rPr>
              <a:t>יונתן לוי</a:t>
            </a:r>
          </a:p>
          <a:p>
            <a:pPr marL="302262" lvl="1" indent="-151131" algn="ctr" rtl="1">
              <a:lnSpc>
                <a:spcPts val="1680"/>
              </a:lnSpc>
              <a:spcBef>
                <a:spcPct val="0"/>
              </a:spcBef>
              <a:buFont typeface="Arial"/>
              <a:buChar char="•"/>
            </a:pPr>
            <a:r>
              <a:rPr lang="en-US" sz="1400" u="sng">
                <a:solidFill>
                  <a:srgbClr val="FFFFFF"/>
                </a:solidFill>
                <a:latin typeface="ITC Franklin Gothic LT Condensed"/>
                <a:ea typeface="ITC Franklin Gothic LT Condensed"/>
                <a:cs typeface="ITC Franklin Gothic LT Condensed"/>
                <a:sym typeface="ITC Franklin Gothic LT Condensed"/>
              </a:rPr>
              <a:t>THE END OF POPULISM / VAN HERPEN</a:t>
            </a:r>
            <a:r>
              <a:rPr lang="ar-EG" sz="1400" u="sng">
                <a:solidFill>
                  <a:srgbClr val="FFFFFF"/>
                </a:solidFill>
                <a:latin typeface="ITC Franklin Gothic LT Condensed"/>
                <a:ea typeface="ITC Franklin Gothic LT Condensed"/>
                <a:cs typeface="ITC Franklin Gothic LT Condensed"/>
                <a:sym typeface="ITC Franklin Gothic LT Condensed"/>
                <a:rt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F2F2"/>
        </a:solidFill>
        <a:effectLst/>
      </p:bgPr>
    </p:bg>
    <p:spTree>
      <p:nvGrpSpPr>
        <p:cNvPr id="1" name=""/>
        <p:cNvGrpSpPr/>
        <p:nvPr/>
      </p:nvGrpSpPr>
      <p:grpSpPr>
        <a:xfrm>
          <a:off x="0" y="0"/>
          <a:ext cx="0" cy="0"/>
          <a:chOff x="0" y="0"/>
          <a:chExt cx="0" cy="0"/>
        </a:xfrm>
      </p:grpSpPr>
      <p:grpSp>
        <p:nvGrpSpPr>
          <p:cNvPr id="2" name="Group 2"/>
          <p:cNvGrpSpPr/>
          <p:nvPr/>
        </p:nvGrpSpPr>
        <p:grpSpPr>
          <a:xfrm>
            <a:off x="10734675" y="-161155"/>
            <a:ext cx="7714240" cy="10609309"/>
            <a:chOff x="0" y="0"/>
            <a:chExt cx="10285653" cy="14145746"/>
          </a:xfrm>
        </p:grpSpPr>
        <p:pic>
          <p:nvPicPr>
            <p:cNvPr id="3" name="Picture 3"/>
            <p:cNvPicPr>
              <a:picLocks noChangeAspect="1"/>
            </p:cNvPicPr>
            <p:nvPr/>
          </p:nvPicPr>
          <p:blipFill>
            <a:blip r:embed="rId2"/>
            <a:srcRect l="13644" r="13644"/>
            <a:stretch>
              <a:fillRect/>
            </a:stretch>
          </p:blipFill>
          <p:spPr>
            <a:xfrm>
              <a:off x="0" y="0"/>
              <a:ext cx="10285653" cy="14145746"/>
            </a:xfrm>
            <a:prstGeom prst="rect">
              <a:avLst/>
            </a:prstGeom>
          </p:spPr>
        </p:pic>
      </p:grpSp>
      <p:sp>
        <p:nvSpPr>
          <p:cNvPr id="4" name="TextBox 4"/>
          <p:cNvSpPr txBox="1"/>
          <p:nvPr/>
        </p:nvSpPr>
        <p:spPr>
          <a:xfrm>
            <a:off x="1028700" y="314480"/>
            <a:ext cx="8724706" cy="2396868"/>
          </a:xfrm>
          <a:prstGeom prst="rect">
            <a:avLst/>
          </a:prstGeom>
        </p:spPr>
        <p:txBody>
          <a:bodyPr lIns="0" tIns="0" rIns="0" bIns="0" rtlCol="0" anchor="t">
            <a:spAutoFit/>
          </a:bodyPr>
          <a:lstStyle/>
          <a:p>
            <a:pPr algn="ctr" rtl="1">
              <a:lnSpc>
                <a:spcPts val="8869"/>
              </a:lnSpc>
            </a:pPr>
            <a:r>
              <a:rPr lang="he-IL" sz="11086">
                <a:solidFill>
                  <a:srgbClr val="262525"/>
                </a:solidFill>
                <a:latin typeface="Asakim"/>
                <a:ea typeface="Asakim"/>
                <a:cs typeface="Asakim"/>
                <a:sym typeface="Asakim"/>
                <a:rtl/>
              </a:rPr>
              <a:t>המטרה הפופוליסטית</a:t>
            </a:r>
          </a:p>
        </p:txBody>
      </p:sp>
      <p:sp>
        <p:nvSpPr>
          <p:cNvPr id="5" name="TextBox 5"/>
          <p:cNvSpPr txBox="1"/>
          <p:nvPr/>
        </p:nvSpPr>
        <p:spPr>
          <a:xfrm>
            <a:off x="2007889" y="2398866"/>
            <a:ext cx="6766328" cy="1368697"/>
          </a:xfrm>
          <a:prstGeom prst="rect">
            <a:avLst/>
          </a:prstGeom>
        </p:spPr>
        <p:txBody>
          <a:bodyPr lIns="0" tIns="0" rIns="0" bIns="0" rtlCol="0" anchor="t">
            <a:spAutoFit/>
          </a:bodyPr>
          <a:lstStyle/>
          <a:p>
            <a:pPr algn="r" rtl="1">
              <a:lnSpc>
                <a:spcPts val="11183"/>
              </a:lnSpc>
            </a:pPr>
            <a:r>
              <a:rPr lang="he-IL" sz="7988" b="1">
                <a:solidFill>
                  <a:srgbClr val="262525"/>
                </a:solidFill>
                <a:latin typeface="Assistant Bold"/>
                <a:ea typeface="Assistant Bold"/>
                <a:cs typeface="Assistant Bold"/>
                <a:sym typeface="Assistant Bold"/>
                <a:rtl/>
              </a:rPr>
              <a:t>דמוקרטיה חלולה</a:t>
            </a:r>
          </a:p>
        </p:txBody>
      </p:sp>
      <p:sp>
        <p:nvSpPr>
          <p:cNvPr id="6" name="AutoShape 6"/>
          <p:cNvSpPr/>
          <p:nvPr/>
        </p:nvSpPr>
        <p:spPr>
          <a:xfrm>
            <a:off x="2144933" y="4099397"/>
            <a:ext cx="6492240" cy="0"/>
          </a:xfrm>
          <a:prstGeom prst="line">
            <a:avLst/>
          </a:prstGeom>
          <a:ln w="38100" cap="flat">
            <a:solidFill>
              <a:srgbClr val="000000"/>
            </a:solidFill>
            <a:prstDash val="solid"/>
            <a:headEnd type="none" w="sm" len="sm"/>
            <a:tailEnd type="none" w="sm" len="sm"/>
          </a:ln>
        </p:spPr>
        <p:txBody>
          <a:bodyPr/>
          <a:lstStyle/>
          <a:p>
            <a:endParaRPr lang="en-IL"/>
          </a:p>
        </p:txBody>
      </p:sp>
      <p:sp>
        <p:nvSpPr>
          <p:cNvPr id="7" name="TextBox 7"/>
          <p:cNvSpPr txBox="1"/>
          <p:nvPr/>
        </p:nvSpPr>
        <p:spPr>
          <a:xfrm>
            <a:off x="476303" y="4346537"/>
            <a:ext cx="10258372" cy="5634791"/>
          </a:xfrm>
          <a:prstGeom prst="rect">
            <a:avLst/>
          </a:prstGeom>
        </p:spPr>
        <p:txBody>
          <a:bodyPr lIns="0" tIns="0" rIns="0" bIns="0" rtlCol="0" anchor="t">
            <a:spAutoFit/>
          </a:bodyPr>
          <a:lstStyle/>
          <a:p>
            <a:pPr marL="647702" lvl="1" indent="-323851" algn="r" rtl="1">
              <a:lnSpc>
                <a:spcPts val="5580"/>
              </a:lnSpc>
              <a:buFont typeface="Arial"/>
              <a:buChar char="•"/>
            </a:pPr>
            <a:r>
              <a:rPr lang="he-IL" sz="3000" u="sng" dirty="0">
                <a:solidFill>
                  <a:srgbClr val="262525"/>
                </a:solidFill>
                <a:latin typeface="Aran 500" panose="020B0604020202020204" charset="-79"/>
                <a:ea typeface="ITC Franklin Gothic LT Condensed"/>
                <a:cs typeface="Aran 500" panose="020B0604020202020204" charset="-79"/>
                <a:sym typeface="ITC Franklin Gothic LT Condensed"/>
                <a:rtl/>
              </a:rPr>
              <a:t>שימוש באמצעים דמוקרטיים על מנת לרוקן את הדמוקרטיה מתוכנה המהותי:</a:t>
            </a:r>
            <a:r>
              <a:rPr lang="he-IL" sz="3000" dirty="0">
                <a:solidFill>
                  <a:srgbClr val="262525"/>
                </a:solidFill>
                <a:latin typeface="Aran 500" panose="020B0604020202020204" charset="-79"/>
                <a:ea typeface="ITC Franklin Gothic LT Condensed"/>
                <a:cs typeface="Aran 500" panose="020B0604020202020204" charset="-79"/>
                <a:sym typeface="ITC Franklin Gothic LT Condensed"/>
                <a:rtl/>
              </a:rPr>
              <a:t> פתרון בעיות ומחלוקות, הגנה על זכויות אדם ואזרח, הגנה על זכויות מיעוטים, פשרה ולכידות חברתית.</a:t>
            </a:r>
          </a:p>
          <a:p>
            <a:pPr marL="647702" lvl="1" indent="-323851" algn="r" rtl="1">
              <a:lnSpc>
                <a:spcPts val="5580"/>
              </a:lnSpc>
              <a:buFont typeface="Arial"/>
              <a:buChar char="•"/>
            </a:pPr>
            <a:r>
              <a:rPr lang="he-IL" sz="3000" u="sng" dirty="0">
                <a:solidFill>
                  <a:srgbClr val="262525"/>
                </a:solidFill>
                <a:latin typeface="Aran 500" panose="020B0604020202020204" charset="-79"/>
                <a:ea typeface="ITC Franklin Gothic LT Condensed"/>
                <a:cs typeface="Aran 500" panose="020B0604020202020204" charset="-79"/>
                <a:sym typeface="ITC Franklin Gothic LT Condensed"/>
                <a:rtl/>
              </a:rPr>
              <a:t>שימור הקליפה הדמוקרטית</a:t>
            </a:r>
            <a:r>
              <a:rPr lang="he-IL" sz="3000" dirty="0">
                <a:solidFill>
                  <a:srgbClr val="262525"/>
                </a:solidFill>
                <a:latin typeface="Aran 500" panose="020B0604020202020204" charset="-79"/>
                <a:ea typeface="ITC Franklin Gothic LT Condensed"/>
                <a:cs typeface="Aran 500" panose="020B0604020202020204" charset="-79"/>
                <a:sym typeface="ITC Franklin Gothic LT Condensed"/>
                <a:rtl/>
              </a:rPr>
              <a:t>: בחירות תקופתיות, עיתונות ממשיכה לפעול (מרוסנת), אופוזיציה קיימת (חסרת השפעה), בתי משפט עובדים (לא מבקרים את הממשלה).</a:t>
            </a:r>
          </a:p>
          <a:p>
            <a:pPr marL="647702" lvl="1" indent="-323851" algn="r" rtl="1">
              <a:lnSpc>
                <a:spcPts val="5580"/>
              </a:lnSpc>
              <a:buFont typeface="Arial"/>
              <a:buChar char="•"/>
            </a:pPr>
            <a:r>
              <a:rPr lang="he-IL" sz="3000" u="sng" dirty="0">
                <a:solidFill>
                  <a:srgbClr val="262525"/>
                </a:solidFill>
                <a:latin typeface="Aran 500" panose="020B0604020202020204" charset="-79"/>
                <a:ea typeface="ITC Franklin Gothic LT Condensed"/>
                <a:cs typeface="Aran 500" panose="020B0604020202020204" charset="-79"/>
                <a:sym typeface="ITC Franklin Gothic LT Condensed"/>
                <a:rtl/>
              </a:rPr>
              <a:t>אי-פתרון מתמשך של בעיות</a:t>
            </a:r>
            <a:r>
              <a:rPr lang="he-IL" sz="3000" dirty="0">
                <a:solidFill>
                  <a:srgbClr val="262525"/>
                </a:solidFill>
                <a:latin typeface="Aran 500" panose="020B0604020202020204" charset="-79"/>
                <a:ea typeface="ITC Franklin Gothic LT Condensed"/>
                <a:cs typeface="Aran 500" panose="020B0604020202020204" charset="-79"/>
                <a:sym typeface="ITC Franklin Gothic LT Condensed"/>
                <a:rtl/>
              </a:rPr>
              <a:t>: הפופוליזם לא באמת מצמצם את אי-השוויון או את הבעיות שבשמן הוא פועל, אלא מחריף אותן.</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1F2F2"/>
        </a:solidFill>
        <a:effectLst/>
      </p:bgPr>
    </p:bg>
    <p:spTree>
      <p:nvGrpSpPr>
        <p:cNvPr id="1" name=""/>
        <p:cNvGrpSpPr/>
        <p:nvPr/>
      </p:nvGrpSpPr>
      <p:grpSpPr>
        <a:xfrm>
          <a:off x="0" y="0"/>
          <a:ext cx="0" cy="0"/>
          <a:chOff x="0" y="0"/>
          <a:chExt cx="0" cy="0"/>
        </a:xfrm>
      </p:grpSpPr>
      <p:grpSp>
        <p:nvGrpSpPr>
          <p:cNvPr id="2" name="Group 2"/>
          <p:cNvGrpSpPr/>
          <p:nvPr/>
        </p:nvGrpSpPr>
        <p:grpSpPr>
          <a:xfrm>
            <a:off x="10734675" y="-161155"/>
            <a:ext cx="7714240" cy="10609309"/>
            <a:chOff x="0" y="0"/>
            <a:chExt cx="10285653" cy="14145746"/>
          </a:xfrm>
        </p:grpSpPr>
        <p:pic>
          <p:nvPicPr>
            <p:cNvPr id="3" name="Picture 3"/>
            <p:cNvPicPr>
              <a:picLocks noChangeAspect="1"/>
            </p:cNvPicPr>
            <p:nvPr/>
          </p:nvPicPr>
          <p:blipFill>
            <a:blip r:embed="rId2"/>
            <a:srcRect l="7252" r="7252"/>
            <a:stretch>
              <a:fillRect/>
            </a:stretch>
          </p:blipFill>
          <p:spPr>
            <a:xfrm>
              <a:off x="0" y="0"/>
              <a:ext cx="10285653" cy="14145746"/>
            </a:xfrm>
            <a:prstGeom prst="rect">
              <a:avLst/>
            </a:prstGeom>
          </p:spPr>
        </p:pic>
      </p:grpSp>
      <p:sp>
        <p:nvSpPr>
          <p:cNvPr id="4" name="TextBox 4"/>
          <p:cNvSpPr txBox="1"/>
          <p:nvPr/>
        </p:nvSpPr>
        <p:spPr>
          <a:xfrm>
            <a:off x="1028700" y="381000"/>
            <a:ext cx="8859397" cy="2464171"/>
          </a:xfrm>
          <a:prstGeom prst="rect">
            <a:avLst/>
          </a:prstGeom>
        </p:spPr>
        <p:txBody>
          <a:bodyPr lIns="0" tIns="0" rIns="0" bIns="0" rtlCol="0" anchor="t">
            <a:spAutoFit/>
          </a:bodyPr>
          <a:lstStyle/>
          <a:p>
            <a:pPr algn="ctr" rtl="1">
              <a:lnSpc>
                <a:spcPts val="9202"/>
              </a:lnSpc>
            </a:pPr>
            <a:r>
              <a:rPr lang="he-IL" sz="11086">
                <a:solidFill>
                  <a:srgbClr val="262525"/>
                </a:solidFill>
                <a:latin typeface="Asakim"/>
                <a:ea typeface="Asakim"/>
                <a:cs typeface="Asakim"/>
                <a:sym typeface="Asakim"/>
                <a:rtl/>
              </a:rPr>
              <a:t>פופוליזם בישראל</a:t>
            </a:r>
          </a:p>
        </p:txBody>
      </p:sp>
      <p:sp>
        <p:nvSpPr>
          <p:cNvPr id="5" name="TextBox 5"/>
          <p:cNvSpPr txBox="1"/>
          <p:nvPr/>
        </p:nvSpPr>
        <p:spPr>
          <a:xfrm>
            <a:off x="827359" y="3379574"/>
            <a:ext cx="9262079" cy="5878726"/>
          </a:xfrm>
          <a:prstGeom prst="rect">
            <a:avLst/>
          </a:prstGeom>
        </p:spPr>
        <p:txBody>
          <a:bodyPr lIns="0" tIns="0" rIns="0" bIns="0" rtlCol="0" anchor="t">
            <a:spAutoFit/>
          </a:bodyPr>
          <a:lstStyle/>
          <a:p>
            <a:pPr marL="872729" lvl="1" indent="-436364" algn="just" rtl="1">
              <a:lnSpc>
                <a:spcPts val="6710"/>
              </a:lnSpc>
              <a:buFont typeface="Arial"/>
              <a:buChar char="•"/>
            </a:pPr>
            <a:r>
              <a:rPr lang="he-IL" sz="4042" dirty="0">
                <a:solidFill>
                  <a:srgbClr val="262525"/>
                </a:solidFill>
                <a:latin typeface="Assistant"/>
                <a:ea typeface="Assistant"/>
                <a:cs typeface="Assistant"/>
                <a:sym typeface="Assistant"/>
                <a:rtl/>
              </a:rPr>
              <a:t>שילוב בין מטרות לטווח ארוך (אנטי-ליברליזם, </a:t>
            </a:r>
            <a:r>
              <a:rPr lang="he-IL" sz="4042" dirty="0" err="1">
                <a:solidFill>
                  <a:srgbClr val="262525"/>
                </a:solidFill>
                <a:latin typeface="Assistant"/>
                <a:ea typeface="Assistant"/>
                <a:cs typeface="Assistant"/>
                <a:sym typeface="Assistant"/>
                <a:rtl/>
              </a:rPr>
              <a:t>תחזוק</a:t>
            </a:r>
            <a:r>
              <a:rPr lang="he-IL" sz="4042" dirty="0">
                <a:solidFill>
                  <a:srgbClr val="262525"/>
                </a:solidFill>
                <a:latin typeface="Assistant"/>
                <a:ea typeface="Assistant"/>
                <a:cs typeface="Assistant"/>
                <a:sym typeface="Assistant"/>
                <a:rtl/>
              </a:rPr>
              <a:t> הכיבוש והמגזריות) למטרות לטווח קצר (משפט נתניהו)</a:t>
            </a:r>
          </a:p>
          <a:p>
            <a:pPr marL="872729" lvl="1" indent="-436364" algn="just" rtl="1">
              <a:lnSpc>
                <a:spcPts val="6710"/>
              </a:lnSpc>
              <a:buFont typeface="Arial"/>
              <a:buChar char="•"/>
            </a:pPr>
            <a:r>
              <a:rPr lang="he-IL" sz="4042" dirty="0">
                <a:solidFill>
                  <a:srgbClr val="262525"/>
                </a:solidFill>
                <a:latin typeface="Assistant"/>
                <a:ea typeface="Assistant"/>
                <a:cs typeface="Assistant"/>
                <a:sym typeface="Assistant"/>
                <a:rtl/>
              </a:rPr>
              <a:t>העם האמיתי: לא הערבים, לא השמאל-מרכז</a:t>
            </a:r>
          </a:p>
          <a:p>
            <a:pPr marL="872729" lvl="1" indent="-436364" algn="just" rtl="1">
              <a:lnSpc>
                <a:spcPts val="6710"/>
              </a:lnSpc>
              <a:buFont typeface="Arial"/>
              <a:buChar char="•"/>
            </a:pPr>
            <a:r>
              <a:rPr lang="he-IL" sz="4042" dirty="0">
                <a:solidFill>
                  <a:srgbClr val="262525"/>
                </a:solidFill>
                <a:latin typeface="Assistant"/>
                <a:ea typeface="Assistant"/>
                <a:cs typeface="Assistant"/>
                <a:sym typeface="Assistant"/>
                <a:rtl/>
              </a:rPr>
              <a:t>מנהיג כריזמטי אחד</a:t>
            </a:r>
          </a:p>
          <a:p>
            <a:pPr marL="872729" lvl="1" indent="-436364" algn="just" rtl="1">
              <a:lnSpc>
                <a:spcPts val="6710"/>
              </a:lnSpc>
              <a:buFont typeface="Arial"/>
              <a:buChar char="•"/>
            </a:pPr>
            <a:r>
              <a:rPr lang="he-IL" sz="4042" dirty="0">
                <a:solidFill>
                  <a:srgbClr val="262525"/>
                </a:solidFill>
                <a:latin typeface="Assistant"/>
                <a:ea typeface="Assistant"/>
                <a:cs typeface="Assistant"/>
                <a:sym typeface="Assistant"/>
                <a:rtl/>
              </a:rPr>
              <a:t>בעיני הפופוליסטים הישראלים, כל יריב הוא: אנטי-ציוני, אנטי-ישראלי, אנטי-יהודי</a:t>
            </a:r>
          </a:p>
        </p:txBody>
      </p:sp>
      <p:sp>
        <p:nvSpPr>
          <p:cNvPr id="6" name="TextBox 6"/>
          <p:cNvSpPr txBox="1"/>
          <p:nvPr/>
        </p:nvSpPr>
        <p:spPr>
          <a:xfrm>
            <a:off x="3200400" y="9715500"/>
            <a:ext cx="4187131" cy="516616"/>
          </a:xfrm>
          <a:prstGeom prst="rect">
            <a:avLst/>
          </a:prstGeom>
        </p:spPr>
        <p:txBody>
          <a:bodyPr wrap="square" lIns="0" tIns="0" rIns="0" bIns="0" rtlCol="0" anchor="t">
            <a:spAutoFit/>
          </a:bodyPr>
          <a:lstStyle/>
          <a:p>
            <a:pPr algn="ctr" rtl="1">
              <a:lnSpc>
                <a:spcPts val="4274"/>
              </a:lnSpc>
              <a:spcBef>
                <a:spcPct val="0"/>
              </a:spcBef>
            </a:pPr>
            <a:r>
              <a:rPr lang="he-IL" sz="3053" dirty="0">
                <a:solidFill>
                  <a:srgbClr val="262525"/>
                </a:solidFill>
                <a:latin typeface="Assistant"/>
                <a:ea typeface="Assistant"/>
                <a:cs typeface="Assistant"/>
                <a:sym typeface="Assistant"/>
                <a:rtl/>
              </a:rPr>
              <a:t>מבוסס על: יונתן לוי, </a:t>
            </a:r>
            <a:r>
              <a:rPr lang="en-US" sz="3053" dirty="0">
                <a:solidFill>
                  <a:srgbClr val="262525"/>
                </a:solidFill>
                <a:latin typeface="Assistant"/>
                <a:ea typeface="Assistant"/>
                <a:cs typeface="Assistant"/>
                <a:sym typeface="Assistant"/>
              </a:rPr>
              <a:t>LSE</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1F2F2"/>
        </a:solidFill>
        <a:effectLst/>
      </p:bgPr>
    </p:bg>
    <p:spTree>
      <p:nvGrpSpPr>
        <p:cNvPr id="1" name=""/>
        <p:cNvGrpSpPr/>
        <p:nvPr/>
      </p:nvGrpSpPr>
      <p:grpSpPr>
        <a:xfrm>
          <a:off x="0" y="0"/>
          <a:ext cx="0" cy="0"/>
          <a:chOff x="0" y="0"/>
          <a:chExt cx="0" cy="0"/>
        </a:xfrm>
      </p:grpSpPr>
      <p:grpSp>
        <p:nvGrpSpPr>
          <p:cNvPr id="2" name="Group 2"/>
          <p:cNvGrpSpPr/>
          <p:nvPr/>
        </p:nvGrpSpPr>
        <p:grpSpPr>
          <a:xfrm>
            <a:off x="-276554" y="-835311"/>
            <a:ext cx="7314739" cy="11283466"/>
            <a:chOff x="0" y="0"/>
            <a:chExt cx="9752986" cy="15044621"/>
          </a:xfrm>
        </p:grpSpPr>
        <p:pic>
          <p:nvPicPr>
            <p:cNvPr id="3" name="Picture 3"/>
            <p:cNvPicPr>
              <a:picLocks noChangeAspect="1"/>
            </p:cNvPicPr>
            <p:nvPr/>
          </p:nvPicPr>
          <p:blipFill>
            <a:blip r:embed="rId2"/>
            <a:srcRect l="29659" r="27122"/>
            <a:stretch>
              <a:fillRect/>
            </a:stretch>
          </p:blipFill>
          <p:spPr>
            <a:xfrm>
              <a:off x="0" y="0"/>
              <a:ext cx="9752986" cy="15044621"/>
            </a:xfrm>
            <a:prstGeom prst="rect">
              <a:avLst/>
            </a:prstGeom>
          </p:spPr>
        </p:pic>
      </p:grpSp>
      <p:sp>
        <p:nvSpPr>
          <p:cNvPr id="4" name="TextBox 4"/>
          <p:cNvSpPr txBox="1"/>
          <p:nvPr/>
        </p:nvSpPr>
        <p:spPr>
          <a:xfrm>
            <a:off x="180553" y="2938640"/>
            <a:ext cx="17477456" cy="6749110"/>
          </a:xfrm>
          <a:prstGeom prst="rect">
            <a:avLst/>
          </a:prstGeom>
        </p:spPr>
        <p:txBody>
          <a:bodyPr lIns="0" tIns="0" rIns="0" bIns="0" rtlCol="0" anchor="t">
            <a:spAutoFit/>
          </a:bodyPr>
          <a:lstStyle/>
          <a:p>
            <a:pPr algn="just" rtl="1">
              <a:lnSpc>
                <a:spcPts val="5989"/>
              </a:lnSpc>
            </a:pPr>
            <a:r>
              <a:rPr lang="he-IL" sz="4278" dirty="0">
                <a:solidFill>
                  <a:srgbClr val="000000"/>
                </a:solidFill>
                <a:latin typeface="Asakim"/>
                <a:ea typeface="Asakim"/>
                <a:cs typeface="Asakim"/>
                <a:sym typeface="Asakim"/>
                <a:rtl/>
              </a:rPr>
              <a:t>"אלו ילדי שמנת מפונקים, כפויי טובה, אנשים שנולדו למשפחות הנכונות, מהשכונות הנכונות. אין להם מסתננים בשכונה, לא זורקים עליהם אבנים ובקבוקי תבערה, הילדים שלהם כבר לא משרתים בגולני, במג"ב או בגבעתי... הילדים שלהם מנצלים את הצבא כדי </a:t>
            </a:r>
            <a:r>
              <a:rPr lang="he-IL" sz="4278" dirty="0" err="1">
                <a:solidFill>
                  <a:srgbClr val="000000"/>
                </a:solidFill>
                <a:latin typeface="Asakim"/>
                <a:ea typeface="Asakim"/>
                <a:cs typeface="Asakim"/>
                <a:sym typeface="Asakim"/>
                <a:rtl/>
              </a:rPr>
              <a:t>להתקמבן</a:t>
            </a:r>
            <a:r>
              <a:rPr lang="he-IL" sz="4278" dirty="0">
                <a:solidFill>
                  <a:srgbClr val="000000"/>
                </a:solidFill>
                <a:latin typeface="Asakim"/>
                <a:ea typeface="Asakim"/>
                <a:cs typeface="Asakim"/>
                <a:sym typeface="Asakim"/>
                <a:rtl/>
              </a:rPr>
              <a:t>... הם חולבים את מה שיש למדינה הזאת לתת בכל דרך אפשרית, הם ממנים את עצמם לכל עמדות המפתח בשיטת חבר מביא חבר, יותר נכון שמאלן מביא שמאלן"</a:t>
            </a:r>
          </a:p>
          <a:p>
            <a:pPr algn="just" rtl="1">
              <a:lnSpc>
                <a:spcPts val="5989"/>
              </a:lnSpc>
            </a:pPr>
            <a:endParaRPr lang="he-IL" sz="4278" dirty="0">
              <a:solidFill>
                <a:srgbClr val="000000"/>
              </a:solidFill>
              <a:latin typeface="Asakim"/>
              <a:ea typeface="Asakim"/>
              <a:cs typeface="Asakim"/>
              <a:sym typeface="Asakim"/>
              <a:rtl/>
            </a:endParaRPr>
          </a:p>
          <a:p>
            <a:pPr algn="just" rtl="1">
              <a:lnSpc>
                <a:spcPts val="5989"/>
              </a:lnSpc>
            </a:pPr>
            <a:r>
              <a:rPr lang="he-IL" sz="4278" dirty="0">
                <a:solidFill>
                  <a:srgbClr val="000000"/>
                </a:solidFill>
                <a:latin typeface="Asakim"/>
                <a:ea typeface="Asakim"/>
                <a:cs typeface="Asakim"/>
                <a:sym typeface="Asakim"/>
                <a:rtl/>
              </a:rPr>
              <a:t> ארז </a:t>
            </a:r>
            <a:r>
              <a:rPr lang="he-IL" sz="4278" dirty="0" err="1">
                <a:solidFill>
                  <a:srgbClr val="000000"/>
                </a:solidFill>
                <a:latin typeface="Asakim"/>
                <a:ea typeface="Asakim"/>
                <a:cs typeface="Asakim"/>
                <a:sym typeface="Asakim"/>
                <a:rtl/>
              </a:rPr>
              <a:t>תדמור</a:t>
            </a:r>
            <a:r>
              <a:rPr lang="he-IL" sz="4278" dirty="0">
                <a:solidFill>
                  <a:srgbClr val="000000"/>
                </a:solidFill>
                <a:latin typeface="Asakim"/>
                <a:ea typeface="Asakim"/>
                <a:cs typeface="Asakim"/>
                <a:sym typeface="Asakim"/>
                <a:rtl/>
              </a:rPr>
              <a:t>, דובר הליכוד, </a:t>
            </a:r>
            <a:r>
              <a:rPr lang="en-US" sz="4278" dirty="0">
                <a:solidFill>
                  <a:srgbClr val="000000"/>
                </a:solidFill>
                <a:latin typeface="Asakim"/>
                <a:ea typeface="Asakim"/>
                <a:cs typeface="Asakim"/>
                <a:sym typeface="Asakim"/>
              </a:rPr>
              <a:t>2019</a:t>
            </a:r>
          </a:p>
          <a:p>
            <a:pPr algn="just" rtl="1">
              <a:lnSpc>
                <a:spcPts val="5989"/>
              </a:lnSpc>
              <a:spcBef>
                <a:spcPct val="0"/>
              </a:spcBef>
            </a:pPr>
            <a:endParaRPr lang="en-US" sz="4278" dirty="0">
              <a:solidFill>
                <a:srgbClr val="000000"/>
              </a:solidFill>
              <a:latin typeface="Asakim"/>
              <a:ea typeface="Asakim"/>
              <a:cs typeface="Asakim"/>
              <a:sym typeface="Asakim"/>
            </a:endParaRPr>
          </a:p>
        </p:txBody>
      </p:sp>
      <p:sp>
        <p:nvSpPr>
          <p:cNvPr id="5" name="TextBox 5"/>
          <p:cNvSpPr txBox="1"/>
          <p:nvPr/>
        </p:nvSpPr>
        <p:spPr>
          <a:xfrm>
            <a:off x="887833" y="809625"/>
            <a:ext cx="16062895" cy="1786258"/>
          </a:xfrm>
          <a:prstGeom prst="rect">
            <a:avLst/>
          </a:prstGeom>
        </p:spPr>
        <p:txBody>
          <a:bodyPr lIns="0" tIns="0" rIns="0" bIns="0" rtlCol="0" anchor="t">
            <a:spAutoFit/>
          </a:bodyPr>
          <a:lstStyle/>
          <a:p>
            <a:pPr algn="ctr" rtl="1">
              <a:lnSpc>
                <a:spcPts val="15521"/>
              </a:lnSpc>
              <a:spcBef>
                <a:spcPct val="0"/>
              </a:spcBef>
            </a:pPr>
            <a:r>
              <a:rPr lang="he-IL" sz="8800" dirty="0">
                <a:solidFill>
                  <a:srgbClr val="000000"/>
                </a:solidFill>
                <a:latin typeface="Asakim"/>
                <a:ea typeface="Asakim"/>
                <a:cs typeface="Asakim"/>
                <a:sym typeface="Asakim"/>
                <a:rtl/>
              </a:rPr>
              <a:t>פופוליזם בישראל: על השמאל</a:t>
            </a:r>
          </a:p>
        </p:txBody>
      </p:sp>
      <p:sp>
        <p:nvSpPr>
          <p:cNvPr id="6" name="TextBox 6"/>
          <p:cNvSpPr txBox="1"/>
          <p:nvPr/>
        </p:nvSpPr>
        <p:spPr>
          <a:xfrm>
            <a:off x="7235623" y="9914049"/>
            <a:ext cx="5141773" cy="372951"/>
          </a:xfrm>
          <a:prstGeom prst="rect">
            <a:avLst/>
          </a:prstGeom>
        </p:spPr>
        <p:txBody>
          <a:bodyPr lIns="0" tIns="0" rIns="0" bIns="0" rtlCol="0" anchor="t">
            <a:spAutoFit/>
          </a:bodyPr>
          <a:lstStyle/>
          <a:p>
            <a:pPr algn="ctr" rtl="1">
              <a:lnSpc>
                <a:spcPts val="2950"/>
              </a:lnSpc>
              <a:spcBef>
                <a:spcPct val="0"/>
              </a:spcBef>
            </a:pPr>
            <a:r>
              <a:rPr lang="he-IL" sz="2107">
                <a:solidFill>
                  <a:srgbClr val="000000"/>
                </a:solidFill>
                <a:latin typeface="Squarish Sans"/>
                <a:ea typeface="Squarish Sans"/>
                <a:cs typeface="Squarish Sans"/>
                <a:sym typeface="Squarish Sans"/>
                <a:rtl/>
              </a:rPr>
              <a:t>קרדיט לתמונה: יוסי זמיר | שתיל סטוק</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1F2F2"/>
        </a:solidFill>
        <a:effectLst/>
      </p:bgPr>
    </p:bg>
    <p:spTree>
      <p:nvGrpSpPr>
        <p:cNvPr id="1" name=""/>
        <p:cNvGrpSpPr/>
        <p:nvPr/>
      </p:nvGrpSpPr>
      <p:grpSpPr>
        <a:xfrm>
          <a:off x="0" y="0"/>
          <a:ext cx="0" cy="0"/>
          <a:chOff x="0" y="0"/>
          <a:chExt cx="0" cy="0"/>
        </a:xfrm>
      </p:grpSpPr>
      <p:sp>
        <p:nvSpPr>
          <p:cNvPr id="2" name="Freeform 2"/>
          <p:cNvSpPr/>
          <p:nvPr/>
        </p:nvSpPr>
        <p:spPr>
          <a:xfrm>
            <a:off x="231753" y="4405177"/>
            <a:ext cx="18056247" cy="5710288"/>
          </a:xfrm>
          <a:custGeom>
            <a:avLst/>
            <a:gdLst/>
            <a:ahLst/>
            <a:cxnLst/>
            <a:rect l="l" t="t" r="r" b="b"/>
            <a:pathLst>
              <a:path w="18056247" h="5710288">
                <a:moveTo>
                  <a:pt x="0" y="0"/>
                </a:moveTo>
                <a:lnTo>
                  <a:pt x="18056247" y="0"/>
                </a:lnTo>
                <a:lnTo>
                  <a:pt x="18056247" y="5710288"/>
                </a:lnTo>
                <a:lnTo>
                  <a:pt x="0" y="5710288"/>
                </a:lnTo>
                <a:lnTo>
                  <a:pt x="0" y="0"/>
                </a:lnTo>
                <a:close/>
              </a:path>
            </a:pathLst>
          </a:custGeom>
          <a:blipFill>
            <a:blip r:embed="rId2"/>
            <a:stretch>
              <a:fillRect/>
            </a:stretch>
          </a:blipFill>
        </p:spPr>
        <p:txBody>
          <a:bodyPr/>
          <a:lstStyle/>
          <a:p>
            <a:endParaRPr lang="en-IL"/>
          </a:p>
        </p:txBody>
      </p:sp>
      <p:sp>
        <p:nvSpPr>
          <p:cNvPr id="3" name="TextBox 3"/>
          <p:cNvSpPr txBox="1"/>
          <p:nvPr/>
        </p:nvSpPr>
        <p:spPr>
          <a:xfrm>
            <a:off x="3520399" y="967200"/>
            <a:ext cx="10697889" cy="2719462"/>
          </a:xfrm>
          <a:prstGeom prst="rect">
            <a:avLst/>
          </a:prstGeom>
        </p:spPr>
        <p:txBody>
          <a:bodyPr lIns="0" tIns="0" rIns="0" bIns="0" rtlCol="0" anchor="t">
            <a:spAutoFit/>
          </a:bodyPr>
          <a:lstStyle/>
          <a:p>
            <a:pPr algn="ctr" rtl="1">
              <a:lnSpc>
                <a:spcPts val="10355"/>
              </a:lnSpc>
            </a:pPr>
            <a:r>
              <a:rPr lang="he-IL" sz="10786">
                <a:solidFill>
                  <a:srgbClr val="000000"/>
                </a:solidFill>
                <a:latin typeface="Asakim"/>
                <a:ea typeface="Asakim"/>
                <a:cs typeface="Asakim"/>
                <a:sym typeface="Asakim"/>
                <a:rtl/>
              </a:rPr>
              <a:t>הפופוליזם הישראלי: </a:t>
            </a:r>
          </a:p>
          <a:p>
            <a:pPr algn="ctr" rtl="1">
              <a:lnSpc>
                <a:spcPts val="10355"/>
              </a:lnSpc>
            </a:pPr>
            <a:r>
              <a:rPr lang="he-IL" sz="10786">
                <a:solidFill>
                  <a:srgbClr val="000000"/>
                </a:solidFill>
                <a:latin typeface="Asakim"/>
                <a:ea typeface="Asakim"/>
                <a:cs typeface="Asakim"/>
                <a:sym typeface="Asakim"/>
                <a:rtl/>
              </a:rPr>
              <a:t>דגש על ביטחון</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1F2F2"/>
        </a:solidFill>
        <a:effectLst/>
      </p:bgPr>
    </p:bg>
    <p:spTree>
      <p:nvGrpSpPr>
        <p:cNvPr id="1" name=""/>
        <p:cNvGrpSpPr/>
        <p:nvPr/>
      </p:nvGrpSpPr>
      <p:grpSpPr>
        <a:xfrm>
          <a:off x="0" y="0"/>
          <a:ext cx="0" cy="0"/>
          <a:chOff x="0" y="0"/>
          <a:chExt cx="0" cy="0"/>
        </a:xfrm>
      </p:grpSpPr>
      <p:sp>
        <p:nvSpPr>
          <p:cNvPr id="2" name="TextBox 2"/>
          <p:cNvSpPr txBox="1"/>
          <p:nvPr/>
        </p:nvSpPr>
        <p:spPr>
          <a:xfrm>
            <a:off x="2971800" y="1714500"/>
            <a:ext cx="12735533" cy="5441571"/>
          </a:xfrm>
          <a:prstGeom prst="rect">
            <a:avLst/>
          </a:prstGeom>
        </p:spPr>
        <p:txBody>
          <a:bodyPr wrap="square" lIns="0" tIns="0" rIns="0" bIns="0" rtlCol="0" anchor="t">
            <a:spAutoFit/>
          </a:bodyPr>
          <a:lstStyle/>
          <a:p>
            <a:pPr algn="ctr" rtl="1">
              <a:lnSpc>
                <a:spcPts val="21898"/>
              </a:lnSpc>
            </a:pPr>
            <a:r>
              <a:rPr lang="he-IL" sz="15641" dirty="0">
                <a:solidFill>
                  <a:srgbClr val="000000"/>
                </a:solidFill>
                <a:latin typeface="Asakim"/>
                <a:ea typeface="Asakim"/>
                <a:cs typeface="Asakim"/>
                <a:sym typeface="Asakim"/>
                <a:rtl/>
              </a:rPr>
              <a:t>איך מתמודדים</a:t>
            </a:r>
          </a:p>
          <a:p>
            <a:pPr algn="ctr" rtl="1">
              <a:lnSpc>
                <a:spcPts val="21898"/>
              </a:lnSpc>
              <a:spcBef>
                <a:spcPct val="0"/>
              </a:spcBef>
            </a:pPr>
            <a:r>
              <a:rPr lang="he-IL" sz="15641" dirty="0">
                <a:solidFill>
                  <a:srgbClr val="000000"/>
                </a:solidFill>
                <a:latin typeface="Asakim"/>
                <a:ea typeface="Asakim"/>
                <a:cs typeface="Asakim"/>
                <a:sym typeface="Asakim"/>
                <a:rtl/>
              </a:rPr>
              <a:t> עם פופוליזם?</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7858125" y="663575"/>
            <a:ext cx="9763125" cy="8956675"/>
            <a:chOff x="0" y="0"/>
            <a:chExt cx="13017500" cy="11942233"/>
          </a:xfrm>
        </p:grpSpPr>
        <p:pic>
          <p:nvPicPr>
            <p:cNvPr id="3" name="Picture 3"/>
            <p:cNvPicPr>
              <a:picLocks noChangeAspect="1"/>
            </p:cNvPicPr>
            <p:nvPr/>
          </p:nvPicPr>
          <p:blipFill>
            <a:blip r:embed="rId2"/>
            <a:srcRect l="9123" r="9123"/>
            <a:stretch>
              <a:fillRect/>
            </a:stretch>
          </p:blipFill>
          <p:spPr>
            <a:xfrm>
              <a:off x="0" y="0"/>
              <a:ext cx="13017500" cy="11942233"/>
            </a:xfrm>
            <a:prstGeom prst="rect">
              <a:avLst/>
            </a:prstGeom>
          </p:spPr>
        </p:pic>
      </p:grpSp>
      <p:sp>
        <p:nvSpPr>
          <p:cNvPr id="4" name="TextBox 4"/>
          <p:cNvSpPr txBox="1"/>
          <p:nvPr/>
        </p:nvSpPr>
        <p:spPr>
          <a:xfrm>
            <a:off x="488591" y="977900"/>
            <a:ext cx="6398483" cy="3566597"/>
          </a:xfrm>
          <a:prstGeom prst="rect">
            <a:avLst/>
          </a:prstGeom>
        </p:spPr>
        <p:txBody>
          <a:bodyPr lIns="0" tIns="0" rIns="0" bIns="0" rtlCol="0" anchor="t">
            <a:spAutoFit/>
          </a:bodyPr>
          <a:lstStyle/>
          <a:p>
            <a:pPr algn="r" rtl="1">
              <a:lnSpc>
                <a:spcPts val="13632"/>
              </a:lnSpc>
            </a:pPr>
            <a:r>
              <a:rPr lang="he-IL" sz="14200">
                <a:solidFill>
                  <a:srgbClr val="F1F2F2"/>
                </a:solidFill>
                <a:latin typeface="Asakim"/>
                <a:ea typeface="Asakim"/>
                <a:cs typeface="Asakim"/>
                <a:sym typeface="Asakim"/>
                <a:rtl/>
              </a:rPr>
              <a:t>מהו לא פופוליזם</a:t>
            </a:r>
          </a:p>
        </p:txBody>
      </p:sp>
      <p:sp>
        <p:nvSpPr>
          <p:cNvPr id="5" name="TextBox 5"/>
          <p:cNvSpPr txBox="1"/>
          <p:nvPr/>
        </p:nvSpPr>
        <p:spPr>
          <a:xfrm>
            <a:off x="488591" y="5966236"/>
            <a:ext cx="6596574" cy="1888895"/>
          </a:xfrm>
          <a:prstGeom prst="rect">
            <a:avLst/>
          </a:prstGeom>
        </p:spPr>
        <p:txBody>
          <a:bodyPr lIns="0" tIns="0" rIns="0" bIns="0" rtlCol="0" anchor="t">
            <a:spAutoFit/>
          </a:bodyPr>
          <a:lstStyle/>
          <a:p>
            <a:pPr marL="861047" lvl="1" indent="-430524" algn="r" rtl="1">
              <a:lnSpc>
                <a:spcPts val="4785"/>
              </a:lnSpc>
              <a:buFont typeface="Arial"/>
              <a:buChar char="•"/>
            </a:pPr>
            <a:r>
              <a:rPr lang="he-IL" sz="3988" dirty="0">
                <a:solidFill>
                  <a:srgbClr val="F1F2F2"/>
                </a:solidFill>
                <a:latin typeface="Aran 500" panose="020B0604020202020204" charset="-79"/>
                <a:ea typeface="ITC Franklin Gothic LT Condensed"/>
                <a:cs typeface="Aran 500" panose="020B0604020202020204" charset="-79"/>
                <a:sym typeface="ITC Franklin Gothic LT Condensed"/>
                <a:rtl/>
              </a:rPr>
              <a:t>מנהיגות של פופולריות זולה</a:t>
            </a:r>
          </a:p>
          <a:p>
            <a:pPr marL="861047" lvl="1" indent="-430524" algn="r" rtl="1">
              <a:lnSpc>
                <a:spcPts val="4785"/>
              </a:lnSpc>
              <a:buFont typeface="Arial"/>
              <a:buChar char="•"/>
            </a:pPr>
            <a:r>
              <a:rPr lang="he-IL" sz="3988" dirty="0">
                <a:solidFill>
                  <a:srgbClr val="F1F2F2"/>
                </a:solidFill>
                <a:latin typeface="Aran 500" panose="020B0604020202020204" charset="-79"/>
                <a:ea typeface="ITC Franklin Gothic LT Condensed"/>
                <a:cs typeface="Aran 500" panose="020B0604020202020204" charset="-79"/>
                <a:sym typeface="ITC Franklin Gothic LT Condensed"/>
                <a:rtl/>
              </a:rPr>
              <a:t>מנהיגות חסרת אחריות (כלכלית, ציבורית)</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2515034" y="1670272"/>
            <a:ext cx="13276983" cy="1351117"/>
          </a:xfrm>
          <a:prstGeom prst="rect">
            <a:avLst/>
          </a:prstGeom>
        </p:spPr>
        <p:txBody>
          <a:bodyPr lIns="0" tIns="0" rIns="0" bIns="0" rtlCol="0" anchor="t">
            <a:spAutoFit/>
          </a:bodyPr>
          <a:lstStyle/>
          <a:p>
            <a:pPr algn="ctr" rtl="1">
              <a:lnSpc>
                <a:spcPts val="10735"/>
              </a:lnSpc>
              <a:spcBef>
                <a:spcPct val="0"/>
              </a:spcBef>
            </a:pPr>
            <a:r>
              <a:rPr lang="he-IL" sz="8799" dirty="0">
                <a:solidFill>
                  <a:srgbClr val="F1F2F2"/>
                </a:solidFill>
                <a:latin typeface="Asakim"/>
                <a:ea typeface="Asakim"/>
                <a:cs typeface="Asakim"/>
                <a:sym typeface="Asakim"/>
                <a:rtl/>
              </a:rPr>
              <a:t>פופוליזם: הגדרה</a:t>
            </a:r>
          </a:p>
        </p:txBody>
      </p:sp>
      <p:sp>
        <p:nvSpPr>
          <p:cNvPr id="3" name="TextBox 3"/>
          <p:cNvSpPr txBox="1"/>
          <p:nvPr/>
        </p:nvSpPr>
        <p:spPr>
          <a:xfrm>
            <a:off x="1546662" y="4063895"/>
            <a:ext cx="15194676" cy="3910238"/>
          </a:xfrm>
          <a:prstGeom prst="rect">
            <a:avLst/>
          </a:prstGeom>
        </p:spPr>
        <p:txBody>
          <a:bodyPr lIns="0" tIns="0" rIns="0" bIns="0" rtlCol="0" anchor="t">
            <a:spAutoFit/>
          </a:bodyPr>
          <a:lstStyle/>
          <a:p>
            <a:pPr algn="ctr" rtl="1">
              <a:lnSpc>
                <a:spcPts val="6067"/>
              </a:lnSpc>
            </a:pPr>
            <a:r>
              <a:rPr lang="he-IL" sz="5056" dirty="0">
                <a:solidFill>
                  <a:srgbClr val="F1F2F2"/>
                </a:solidFill>
                <a:latin typeface="Aran 500" panose="020B0604020202020204" charset="-79"/>
                <a:ea typeface="ITC Franklin Gothic LT Condensed"/>
                <a:cs typeface="Aran 500" panose="020B0604020202020204" charset="-79"/>
                <a:sym typeface="ITC Franklin Gothic LT Condensed"/>
                <a:rtl/>
              </a:rPr>
              <a:t>"פופוליסטים מחלקים את הציבור לשני חלקים הומוגניים ומנוגדים: מצד אחד 'העם האמיתי' ומצד שני האליטה המושחתת, תוך שהם טוענים כי הם – ורק הם – מסוגלים לייצג את קולו של העם האותנטי"</a:t>
            </a:r>
          </a:p>
          <a:p>
            <a:pPr algn="ctr" rtl="1">
              <a:lnSpc>
                <a:spcPts val="6067"/>
              </a:lnSpc>
            </a:pPr>
            <a:endParaRPr lang="he-IL" sz="5056" dirty="0">
              <a:solidFill>
                <a:srgbClr val="F1F2F2"/>
              </a:solidFill>
              <a:latin typeface="Aran 500" panose="020B0604020202020204" charset="-79"/>
              <a:ea typeface="ITC Franklin Gothic LT Condensed"/>
              <a:cs typeface="Aran 500" panose="020B0604020202020204" charset="-79"/>
              <a:sym typeface="ITC Franklin Gothic LT Condensed"/>
              <a:rtl/>
            </a:endParaRPr>
          </a:p>
          <a:p>
            <a:pPr algn="ctr">
              <a:lnSpc>
                <a:spcPts val="6067"/>
              </a:lnSpc>
              <a:spcBef>
                <a:spcPct val="0"/>
              </a:spcBef>
            </a:pPr>
            <a:r>
              <a:rPr lang="en-US" sz="5056" dirty="0">
                <a:solidFill>
                  <a:srgbClr val="F1F2F2"/>
                </a:solidFill>
                <a:latin typeface="Aran 500" panose="020B0604020202020204" charset="-79"/>
                <a:ea typeface="ITC Franklin Gothic LT Condensed"/>
                <a:cs typeface="Aran 500" panose="020B0604020202020204" charset="-79"/>
                <a:sym typeface="ITC Franklin Gothic LT Condensed"/>
              </a:rPr>
              <a:t>(</a:t>
            </a:r>
            <a:r>
              <a:rPr lang="he-IL" sz="5056" dirty="0" err="1">
                <a:solidFill>
                  <a:srgbClr val="F1F2F2"/>
                </a:solidFill>
                <a:latin typeface="Aran 500" panose="020B0604020202020204" charset="-79"/>
                <a:ea typeface="ITC Franklin Gothic LT Condensed"/>
                <a:cs typeface="Aran 500" panose="020B0604020202020204" charset="-79"/>
                <a:sym typeface="ITC Franklin Gothic LT Condensed"/>
                <a:rtl/>
              </a:rPr>
              <a:t>יאן</a:t>
            </a:r>
            <a:r>
              <a:rPr lang="he-IL" sz="5056" dirty="0">
                <a:solidFill>
                  <a:srgbClr val="F1F2F2"/>
                </a:solidFill>
                <a:latin typeface="Aran 500" panose="020B0604020202020204" charset="-79"/>
                <a:ea typeface="ITC Franklin Gothic LT Condensed"/>
                <a:cs typeface="Aran 500" panose="020B0604020202020204" charset="-79"/>
                <a:sym typeface="ITC Franklin Gothic LT Condensed"/>
                <a:rtl/>
              </a:rPr>
              <a:t> ורנר </a:t>
            </a:r>
            <a:r>
              <a:rPr lang="he-IL" sz="5056" dirty="0" err="1">
                <a:solidFill>
                  <a:srgbClr val="F1F2F2"/>
                </a:solidFill>
                <a:latin typeface="Aran 500" panose="020B0604020202020204" charset="-79"/>
                <a:ea typeface="ITC Franklin Gothic LT Condensed"/>
                <a:cs typeface="Aran 500" panose="020B0604020202020204" charset="-79"/>
                <a:sym typeface="ITC Franklin Gothic LT Condensed"/>
                <a:rtl/>
              </a:rPr>
              <a:t>מולר</a:t>
            </a:r>
            <a:r>
              <a:rPr lang="he-IL" sz="5056" dirty="0">
                <a:solidFill>
                  <a:srgbClr val="F1F2F2"/>
                </a:solidFill>
                <a:latin typeface="Aran 500" panose="020B0604020202020204" charset="-79"/>
                <a:ea typeface="ITC Franklin Gothic LT Condensed"/>
                <a:cs typeface="Aran 500" panose="020B0604020202020204" charset="-79"/>
                <a:sym typeface="ITC Franklin Gothic LT Condensed"/>
                <a:rtl/>
              </a:rPr>
              <a:t>, 2016</a:t>
            </a:r>
            <a:r>
              <a:rPr lang="en-US" sz="5056" dirty="0">
                <a:solidFill>
                  <a:srgbClr val="F1F2F2"/>
                </a:solidFill>
                <a:latin typeface="Aran 500" panose="020B0604020202020204" charset="-79"/>
                <a:ea typeface="ITC Franklin Gothic LT Condensed"/>
                <a:cs typeface="Aran 500" panose="020B0604020202020204" charset="-79"/>
                <a:sym typeface="ITC Franklin Gothic LT Condensed"/>
              </a:rPr>
              <a:t>)</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F2F2"/>
        </a:solidFill>
        <a:effectLst/>
      </p:bgPr>
    </p:bg>
    <p:spTree>
      <p:nvGrpSpPr>
        <p:cNvPr id="1" name=""/>
        <p:cNvGrpSpPr/>
        <p:nvPr/>
      </p:nvGrpSpPr>
      <p:grpSpPr>
        <a:xfrm>
          <a:off x="0" y="0"/>
          <a:ext cx="0" cy="0"/>
          <a:chOff x="0" y="0"/>
          <a:chExt cx="0" cy="0"/>
        </a:xfrm>
      </p:grpSpPr>
      <p:grpSp>
        <p:nvGrpSpPr>
          <p:cNvPr id="2" name="Group 2"/>
          <p:cNvGrpSpPr/>
          <p:nvPr/>
        </p:nvGrpSpPr>
        <p:grpSpPr>
          <a:xfrm>
            <a:off x="6006426" y="-164833"/>
            <a:ext cx="12455010" cy="10632248"/>
            <a:chOff x="0" y="0"/>
            <a:chExt cx="3280332" cy="2800263"/>
          </a:xfrm>
        </p:grpSpPr>
        <p:sp>
          <p:nvSpPr>
            <p:cNvPr id="3" name="Freeform 3"/>
            <p:cNvSpPr/>
            <p:nvPr/>
          </p:nvSpPr>
          <p:spPr>
            <a:xfrm>
              <a:off x="0" y="0"/>
              <a:ext cx="3280332" cy="2800263"/>
            </a:xfrm>
            <a:custGeom>
              <a:avLst/>
              <a:gdLst/>
              <a:ahLst/>
              <a:cxnLst/>
              <a:rect l="l" t="t" r="r" b="b"/>
              <a:pathLst>
                <a:path w="3280332" h="2800263">
                  <a:moveTo>
                    <a:pt x="0" y="0"/>
                  </a:moveTo>
                  <a:lnTo>
                    <a:pt x="3280332" y="0"/>
                  </a:lnTo>
                  <a:lnTo>
                    <a:pt x="3280332" y="2800263"/>
                  </a:lnTo>
                  <a:lnTo>
                    <a:pt x="0" y="2800263"/>
                  </a:lnTo>
                  <a:close/>
                </a:path>
              </a:pathLst>
            </a:custGeom>
            <a:solidFill>
              <a:srgbClr val="000000"/>
            </a:solidFill>
          </p:spPr>
          <p:txBody>
            <a:bodyPr/>
            <a:lstStyle/>
            <a:p>
              <a:endParaRPr lang="en-IL"/>
            </a:p>
          </p:txBody>
        </p:sp>
        <p:sp>
          <p:nvSpPr>
            <p:cNvPr id="4" name="TextBox 4"/>
            <p:cNvSpPr txBox="1"/>
            <p:nvPr/>
          </p:nvSpPr>
          <p:spPr>
            <a:xfrm>
              <a:off x="0" y="-85725"/>
              <a:ext cx="3280332" cy="2885988"/>
            </a:xfrm>
            <a:prstGeom prst="rect">
              <a:avLst/>
            </a:prstGeom>
          </p:spPr>
          <p:txBody>
            <a:bodyPr lIns="50800" tIns="50800" rIns="50800" bIns="50800" rtlCol="0" anchor="ctr"/>
            <a:lstStyle/>
            <a:p>
              <a:pPr algn="ctr">
                <a:lnSpc>
                  <a:spcPts val="2940"/>
                </a:lnSpc>
              </a:pPr>
              <a:endParaRPr/>
            </a:p>
          </p:txBody>
        </p:sp>
      </p:grpSp>
      <p:sp>
        <p:nvSpPr>
          <p:cNvPr id="5" name="TextBox 5"/>
          <p:cNvSpPr txBox="1"/>
          <p:nvPr/>
        </p:nvSpPr>
        <p:spPr>
          <a:xfrm>
            <a:off x="6329675" y="1102067"/>
            <a:ext cx="12281574" cy="8156233"/>
          </a:xfrm>
          <a:prstGeom prst="rect">
            <a:avLst/>
          </a:prstGeom>
        </p:spPr>
        <p:txBody>
          <a:bodyPr lIns="0" tIns="0" rIns="0" bIns="0" rtlCol="0" anchor="t">
            <a:spAutoFit/>
          </a:bodyPr>
          <a:lstStyle/>
          <a:p>
            <a:pPr marL="969421" lvl="1" indent="-484710" algn="r" rtl="1">
              <a:lnSpc>
                <a:spcPts val="9339"/>
              </a:lnSpc>
              <a:buFont typeface="Arial"/>
              <a:buChar char="•"/>
            </a:pPr>
            <a:r>
              <a:rPr lang="he-IL" sz="4490" u="sng" dirty="0">
                <a:solidFill>
                  <a:srgbClr val="FFFFFF"/>
                </a:solidFill>
                <a:latin typeface="Aran 500"/>
                <a:ea typeface="Aran 500"/>
                <a:cs typeface="Aran 500"/>
                <a:sym typeface="Aran 500"/>
                <a:rtl/>
              </a:rPr>
              <a:t>סגנון</a:t>
            </a:r>
            <a:r>
              <a:rPr lang="he-IL" sz="4490" dirty="0">
                <a:solidFill>
                  <a:srgbClr val="FFFFFF"/>
                </a:solidFill>
                <a:latin typeface="Aran 500"/>
                <a:ea typeface="Aran 500"/>
                <a:cs typeface="Aran 500"/>
                <a:sym typeface="Aran 500"/>
                <a:rtl/>
              </a:rPr>
              <a:t>: מסרים פשוטים וקליטים, בוז להשכלה ולתרבות גבוהה, הזדהות עם ‘העם האמיתי’, ערעור קבוע של האמון החברתי.</a:t>
            </a:r>
          </a:p>
          <a:p>
            <a:pPr marL="969421" lvl="1" indent="-484710" algn="r" rtl="1">
              <a:lnSpc>
                <a:spcPts val="9339"/>
              </a:lnSpc>
              <a:buFont typeface="Arial"/>
              <a:buChar char="•"/>
            </a:pPr>
            <a:r>
              <a:rPr lang="he-IL" sz="4490" u="sng" dirty="0">
                <a:solidFill>
                  <a:srgbClr val="FFFFFF"/>
                </a:solidFill>
                <a:latin typeface="Aran 500"/>
                <a:ea typeface="Aran 500"/>
                <a:cs typeface="Aran 500"/>
                <a:sym typeface="Aran 500"/>
                <a:rtl/>
              </a:rPr>
              <a:t>אידיאולוגיה</a:t>
            </a:r>
            <a:r>
              <a:rPr lang="he-IL" sz="4490" dirty="0">
                <a:solidFill>
                  <a:srgbClr val="FFFFFF"/>
                </a:solidFill>
                <a:latin typeface="Aran 500"/>
                <a:ea typeface="Aran 500"/>
                <a:cs typeface="Aran 500"/>
                <a:sym typeface="Aran 500"/>
                <a:rtl/>
              </a:rPr>
              <a:t>: גישה אנטי-ליברלית ואנטי-פלורליסטית; דרישה </a:t>
            </a:r>
            <a:r>
              <a:rPr lang="he-IL" sz="4490" dirty="0" err="1">
                <a:solidFill>
                  <a:srgbClr val="FFFFFF"/>
                </a:solidFill>
                <a:latin typeface="Aran 500"/>
                <a:ea typeface="Aran 500"/>
                <a:cs typeface="Aran 500"/>
                <a:sym typeface="Aran 500"/>
                <a:rtl/>
              </a:rPr>
              <a:t>ל’שינוי</a:t>
            </a:r>
            <a:r>
              <a:rPr lang="he-IL" sz="4490" dirty="0">
                <a:solidFill>
                  <a:srgbClr val="FFFFFF"/>
                </a:solidFill>
                <a:latin typeface="Aran 500"/>
                <a:ea typeface="Aran 500"/>
                <a:cs typeface="Aran 500"/>
                <a:sym typeface="Aran 500"/>
                <a:rtl/>
              </a:rPr>
              <a:t> הסדר הקיים’; האשמת ממשלות קודמות או </a:t>
            </a:r>
            <a:r>
              <a:rPr lang="en-US" sz="4490" dirty="0">
                <a:solidFill>
                  <a:srgbClr val="FFFFFF"/>
                </a:solidFill>
                <a:latin typeface="Aran 500"/>
                <a:ea typeface="Aran 500"/>
                <a:cs typeface="Aran 500"/>
                <a:sym typeface="Aran 500"/>
              </a:rPr>
              <a:t>Deep State</a:t>
            </a:r>
            <a:r>
              <a:rPr lang="he-IL" sz="4490" dirty="0">
                <a:solidFill>
                  <a:srgbClr val="FFFFFF"/>
                </a:solidFill>
                <a:latin typeface="Aran 500"/>
                <a:ea typeface="Aran 500"/>
                <a:cs typeface="Aran 500"/>
                <a:sym typeface="Aran 500"/>
                <a:rtl/>
              </a:rPr>
              <a:t>; הגנה על הקול </a:t>
            </a:r>
            <a:r>
              <a:rPr lang="he-IL" sz="4490" dirty="0" err="1">
                <a:solidFill>
                  <a:srgbClr val="FFFFFF"/>
                </a:solidFill>
                <a:latin typeface="Aran 500"/>
                <a:ea typeface="Aran 500"/>
                <a:cs typeface="Aran 500"/>
                <a:sym typeface="Aran 500"/>
                <a:rtl/>
              </a:rPr>
              <a:t>ה’אותנטי</a:t>
            </a:r>
            <a:r>
              <a:rPr lang="he-IL" sz="4490" dirty="0">
                <a:solidFill>
                  <a:srgbClr val="FFFFFF"/>
                </a:solidFill>
                <a:latin typeface="Aran 500"/>
                <a:ea typeface="Aran 500"/>
                <a:cs typeface="Aran 500"/>
                <a:sym typeface="Aran 500"/>
                <a:rtl/>
              </a:rPr>
              <a:t>’; דגש על זהות.</a:t>
            </a:r>
          </a:p>
          <a:p>
            <a:pPr marL="969421" lvl="1" indent="-484710" algn="just" rtl="1">
              <a:lnSpc>
                <a:spcPts val="9339"/>
              </a:lnSpc>
              <a:buFont typeface="Arial"/>
              <a:buChar char="•"/>
            </a:pPr>
            <a:r>
              <a:rPr lang="he-IL" sz="4490" u="sng" dirty="0">
                <a:solidFill>
                  <a:srgbClr val="FFFFFF"/>
                </a:solidFill>
                <a:latin typeface="Aran 500"/>
                <a:ea typeface="Aran 500"/>
                <a:cs typeface="Aran 500"/>
                <a:sym typeface="Aran 500"/>
                <a:rtl/>
              </a:rPr>
              <a:t>מדיניות</a:t>
            </a:r>
            <a:r>
              <a:rPr lang="he-IL" sz="4490" dirty="0">
                <a:solidFill>
                  <a:srgbClr val="FFFFFF"/>
                </a:solidFill>
                <a:latin typeface="Aran 500"/>
                <a:ea typeface="Aran 500"/>
                <a:cs typeface="Aran 500"/>
                <a:sym typeface="Aran 500"/>
                <a:rtl/>
              </a:rPr>
              <a:t>: מתקפה על יסודות הדמוקרטיה הליברלית: משפט, שירות ציבורי, אקדמיה, עיתונות, מוסדות תרבות.</a:t>
            </a:r>
          </a:p>
        </p:txBody>
      </p:sp>
      <p:sp>
        <p:nvSpPr>
          <p:cNvPr id="6" name="TextBox 6"/>
          <p:cNvSpPr txBox="1"/>
          <p:nvPr/>
        </p:nvSpPr>
        <p:spPr>
          <a:xfrm>
            <a:off x="-771610" y="3490005"/>
            <a:ext cx="6951473" cy="3278414"/>
          </a:xfrm>
          <a:prstGeom prst="rect">
            <a:avLst/>
          </a:prstGeom>
        </p:spPr>
        <p:txBody>
          <a:bodyPr lIns="0" tIns="0" rIns="0" bIns="0" rtlCol="0" anchor="t">
            <a:spAutoFit/>
          </a:bodyPr>
          <a:lstStyle/>
          <a:p>
            <a:pPr algn="ctr" rtl="1">
              <a:lnSpc>
                <a:spcPts val="12901"/>
              </a:lnSpc>
            </a:pPr>
            <a:r>
              <a:rPr lang="he-IL" sz="10574" dirty="0">
                <a:solidFill>
                  <a:srgbClr val="000000"/>
                </a:solidFill>
                <a:latin typeface="Asakim"/>
                <a:ea typeface="Asakim"/>
                <a:cs typeface="Asakim"/>
                <a:sym typeface="Asakim"/>
                <a:rtl/>
              </a:rPr>
              <a:t>פופוליזם: </a:t>
            </a:r>
          </a:p>
          <a:p>
            <a:pPr algn="ctr" rtl="1">
              <a:lnSpc>
                <a:spcPts val="12901"/>
              </a:lnSpc>
              <a:spcBef>
                <a:spcPct val="0"/>
              </a:spcBef>
            </a:pPr>
            <a:r>
              <a:rPr lang="he-IL" sz="10574" dirty="0">
                <a:solidFill>
                  <a:srgbClr val="000000"/>
                </a:solidFill>
                <a:latin typeface="Asakim"/>
                <a:ea typeface="Asakim"/>
                <a:cs typeface="Asakim"/>
                <a:sym typeface="Asakim"/>
                <a:rtl/>
              </a:rPr>
              <a:t>הגדרה</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6419850" y="1351056"/>
            <a:ext cx="5448300" cy="8269194"/>
            <a:chOff x="0" y="0"/>
            <a:chExt cx="7264400" cy="11025592"/>
          </a:xfrm>
        </p:grpSpPr>
        <p:pic>
          <p:nvPicPr>
            <p:cNvPr id="3" name="Picture 3"/>
            <p:cNvPicPr>
              <a:picLocks noChangeAspect="1"/>
            </p:cNvPicPr>
            <p:nvPr/>
          </p:nvPicPr>
          <p:blipFill>
            <a:blip r:embed="rId2"/>
            <a:srcRect t="6603" r="606" b="10819"/>
            <a:stretch>
              <a:fillRect/>
            </a:stretch>
          </p:blipFill>
          <p:spPr>
            <a:xfrm>
              <a:off x="0" y="0"/>
              <a:ext cx="7264400" cy="7096394"/>
            </a:xfrm>
            <a:prstGeom prst="rect">
              <a:avLst/>
            </a:prstGeom>
          </p:spPr>
        </p:pic>
        <p:pic>
          <p:nvPicPr>
            <p:cNvPr id="4" name="Picture 4"/>
            <p:cNvPicPr>
              <a:picLocks noChangeAspect="1"/>
            </p:cNvPicPr>
            <p:nvPr/>
          </p:nvPicPr>
          <p:blipFill>
            <a:blip r:embed="rId3"/>
            <a:srcRect t="29229" b="29229"/>
            <a:stretch>
              <a:fillRect/>
            </a:stretch>
          </p:blipFill>
          <p:spPr>
            <a:xfrm>
              <a:off x="0" y="7477394"/>
              <a:ext cx="7264400" cy="3548197"/>
            </a:xfrm>
            <a:prstGeom prst="rect">
              <a:avLst/>
            </a:prstGeom>
          </p:spPr>
        </p:pic>
      </p:grpSp>
      <p:sp>
        <p:nvSpPr>
          <p:cNvPr id="5" name="TextBox 5"/>
          <p:cNvSpPr txBox="1"/>
          <p:nvPr/>
        </p:nvSpPr>
        <p:spPr>
          <a:xfrm>
            <a:off x="11868150" y="3131398"/>
            <a:ext cx="5690782" cy="4014680"/>
          </a:xfrm>
          <a:prstGeom prst="rect">
            <a:avLst/>
          </a:prstGeom>
        </p:spPr>
        <p:txBody>
          <a:bodyPr lIns="0" tIns="0" rIns="0" bIns="0" rtlCol="0" anchor="t">
            <a:spAutoFit/>
          </a:bodyPr>
          <a:lstStyle/>
          <a:p>
            <a:pPr algn="r" rtl="1">
              <a:lnSpc>
                <a:spcPts val="6307"/>
              </a:lnSpc>
            </a:pPr>
            <a:r>
              <a:rPr lang="he-IL" sz="5255">
                <a:solidFill>
                  <a:srgbClr val="F1F2F2"/>
                </a:solidFill>
                <a:latin typeface="Aran 500"/>
                <a:ea typeface="Aran 500"/>
                <a:cs typeface="Aran 500"/>
                <a:sym typeface="Aran 500"/>
                <a:rtl/>
              </a:rPr>
              <a:t>התנועה הפופוליסטית ממוקדת באופן אישי במנהיג הכריזמטי, שיודע להעביר מסר פשוט, בלי קושי לשקר בפומבי.</a:t>
            </a:r>
          </a:p>
        </p:txBody>
      </p:sp>
      <p:sp>
        <p:nvSpPr>
          <p:cNvPr id="6" name="TextBox 6"/>
          <p:cNvSpPr txBox="1"/>
          <p:nvPr/>
        </p:nvSpPr>
        <p:spPr>
          <a:xfrm>
            <a:off x="666750" y="3968433"/>
            <a:ext cx="4965295" cy="1794319"/>
          </a:xfrm>
          <a:prstGeom prst="rect">
            <a:avLst/>
          </a:prstGeom>
        </p:spPr>
        <p:txBody>
          <a:bodyPr lIns="0" tIns="0" rIns="0" bIns="0" rtlCol="0" anchor="t">
            <a:spAutoFit/>
          </a:bodyPr>
          <a:lstStyle/>
          <a:p>
            <a:pPr algn="ctr" rtl="1">
              <a:lnSpc>
                <a:spcPts val="6658"/>
              </a:lnSpc>
            </a:pPr>
            <a:r>
              <a:rPr lang="he-IL" sz="8323">
                <a:solidFill>
                  <a:srgbClr val="F1F2F2"/>
                </a:solidFill>
                <a:latin typeface="Asakim"/>
                <a:ea typeface="Asakim"/>
                <a:cs typeface="Asakim"/>
                <a:sym typeface="Asakim"/>
                <a:rtl/>
              </a:rPr>
              <a:t>פוליטיקה פרסונלית</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F2F2"/>
        </a:solidFill>
        <a:effectLst/>
      </p:bgPr>
    </p:bg>
    <p:spTree>
      <p:nvGrpSpPr>
        <p:cNvPr id="1" name=""/>
        <p:cNvGrpSpPr/>
        <p:nvPr/>
      </p:nvGrpSpPr>
      <p:grpSpPr>
        <a:xfrm>
          <a:off x="0" y="0"/>
          <a:ext cx="0" cy="0"/>
          <a:chOff x="0" y="0"/>
          <a:chExt cx="0" cy="0"/>
        </a:xfrm>
      </p:grpSpPr>
      <p:grpSp>
        <p:nvGrpSpPr>
          <p:cNvPr id="2" name="Group 2"/>
          <p:cNvGrpSpPr/>
          <p:nvPr/>
        </p:nvGrpSpPr>
        <p:grpSpPr>
          <a:xfrm>
            <a:off x="0" y="5143500"/>
            <a:ext cx="18288000" cy="4993256"/>
            <a:chOff x="0" y="0"/>
            <a:chExt cx="24384000" cy="6657674"/>
          </a:xfrm>
        </p:grpSpPr>
        <p:pic>
          <p:nvPicPr>
            <p:cNvPr id="3" name="Picture 3"/>
            <p:cNvPicPr>
              <a:picLocks noChangeAspect="1"/>
            </p:cNvPicPr>
            <p:nvPr/>
          </p:nvPicPr>
          <p:blipFill>
            <a:blip r:embed="rId2"/>
            <a:srcRect t="13772" b="37687"/>
            <a:stretch>
              <a:fillRect/>
            </a:stretch>
          </p:blipFill>
          <p:spPr>
            <a:xfrm>
              <a:off x="0" y="0"/>
              <a:ext cx="24384000" cy="6657674"/>
            </a:xfrm>
            <a:prstGeom prst="rect">
              <a:avLst/>
            </a:prstGeom>
          </p:spPr>
        </p:pic>
      </p:grpSp>
      <p:grpSp>
        <p:nvGrpSpPr>
          <p:cNvPr id="4" name="Group 4"/>
          <p:cNvGrpSpPr/>
          <p:nvPr/>
        </p:nvGrpSpPr>
        <p:grpSpPr>
          <a:xfrm>
            <a:off x="5083304" y="190500"/>
            <a:ext cx="4565854" cy="4222545"/>
            <a:chOff x="0" y="0"/>
            <a:chExt cx="989503" cy="915102"/>
          </a:xfrm>
        </p:grpSpPr>
        <p:sp>
          <p:nvSpPr>
            <p:cNvPr id="5" name="Freeform 5"/>
            <p:cNvSpPr/>
            <p:nvPr/>
          </p:nvSpPr>
          <p:spPr>
            <a:xfrm>
              <a:off x="0" y="0"/>
              <a:ext cx="989503" cy="915102"/>
            </a:xfrm>
            <a:custGeom>
              <a:avLst/>
              <a:gdLst/>
              <a:ahLst/>
              <a:cxnLst/>
              <a:rect l="l" t="t" r="r" b="b"/>
              <a:pathLst>
                <a:path w="989503" h="915102">
                  <a:moveTo>
                    <a:pt x="494752" y="0"/>
                  </a:moveTo>
                  <a:cubicBezTo>
                    <a:pt x="221508" y="0"/>
                    <a:pt x="0" y="204853"/>
                    <a:pt x="0" y="457551"/>
                  </a:cubicBezTo>
                  <a:cubicBezTo>
                    <a:pt x="0" y="710249"/>
                    <a:pt x="221508" y="915102"/>
                    <a:pt x="494752" y="915102"/>
                  </a:cubicBezTo>
                  <a:cubicBezTo>
                    <a:pt x="767995" y="915102"/>
                    <a:pt x="989503" y="710249"/>
                    <a:pt x="989503" y="457551"/>
                  </a:cubicBezTo>
                  <a:cubicBezTo>
                    <a:pt x="989503" y="204853"/>
                    <a:pt x="767995" y="0"/>
                    <a:pt x="494752" y="0"/>
                  </a:cubicBezTo>
                  <a:close/>
                </a:path>
              </a:pathLst>
            </a:custGeom>
            <a:solidFill>
              <a:srgbClr val="BDBDBD"/>
            </a:solidFill>
          </p:spPr>
          <p:txBody>
            <a:bodyPr/>
            <a:lstStyle/>
            <a:p>
              <a:endParaRPr lang="en-IL"/>
            </a:p>
          </p:txBody>
        </p:sp>
        <p:sp>
          <p:nvSpPr>
            <p:cNvPr id="6" name="TextBox 6"/>
            <p:cNvSpPr txBox="1"/>
            <p:nvPr/>
          </p:nvSpPr>
          <p:spPr>
            <a:xfrm>
              <a:off x="87358" y="39004"/>
              <a:ext cx="803971" cy="819720"/>
            </a:xfrm>
            <a:prstGeom prst="rect">
              <a:avLst/>
            </a:prstGeom>
          </p:spPr>
          <p:txBody>
            <a:bodyPr lIns="50800" tIns="50800" rIns="50800" bIns="50800" rtlCol="0" anchor="ctr"/>
            <a:lstStyle/>
            <a:p>
              <a:pPr algn="ctr" rtl="1">
                <a:lnSpc>
                  <a:spcPts val="4679"/>
                </a:lnSpc>
              </a:pPr>
              <a:r>
                <a:rPr lang="he-IL" sz="3899" dirty="0">
                  <a:solidFill>
                    <a:srgbClr val="000000"/>
                  </a:solidFill>
                  <a:latin typeface="Aran 500" panose="020B0604020202020204" charset="-79"/>
                  <a:ea typeface="ITC Franklin Gothic LT Condensed"/>
                  <a:cs typeface="Aran 500" panose="020B0604020202020204" charset="-79"/>
                  <a:sym typeface="ITC Franklin Gothic LT Condensed"/>
                  <a:rtl/>
                </a:rPr>
                <a:t>דרישה לנאמנות טוטאלית וגישה סמכותנית</a:t>
              </a:r>
            </a:p>
          </p:txBody>
        </p:sp>
      </p:grpSp>
      <p:sp>
        <p:nvSpPr>
          <p:cNvPr id="7" name="TextBox 7"/>
          <p:cNvSpPr txBox="1"/>
          <p:nvPr/>
        </p:nvSpPr>
        <p:spPr>
          <a:xfrm>
            <a:off x="569649" y="1696563"/>
            <a:ext cx="3893560" cy="1830505"/>
          </a:xfrm>
          <a:prstGeom prst="rect">
            <a:avLst/>
          </a:prstGeom>
        </p:spPr>
        <p:txBody>
          <a:bodyPr lIns="0" tIns="0" rIns="0" bIns="0" rtlCol="0" anchor="t">
            <a:spAutoFit/>
          </a:bodyPr>
          <a:lstStyle/>
          <a:p>
            <a:pPr marL="0" lvl="0" indent="0" algn="r" rtl="1">
              <a:lnSpc>
                <a:spcPts val="4625"/>
              </a:lnSpc>
              <a:spcBef>
                <a:spcPct val="0"/>
              </a:spcBef>
            </a:pPr>
            <a:r>
              <a:rPr lang="he-IL" sz="5781">
                <a:solidFill>
                  <a:srgbClr val="262525"/>
                </a:solidFill>
                <a:latin typeface="Asakim"/>
                <a:ea typeface="Asakim"/>
                <a:cs typeface="Asakim"/>
                <a:sym typeface="Asakim"/>
                <a:rtl/>
              </a:rPr>
              <a:t>מאפייני המנהיגות הפופוליסטית</a:t>
            </a:r>
          </a:p>
        </p:txBody>
      </p:sp>
      <p:grpSp>
        <p:nvGrpSpPr>
          <p:cNvPr id="8" name="Group 8"/>
          <p:cNvGrpSpPr/>
          <p:nvPr/>
        </p:nvGrpSpPr>
        <p:grpSpPr>
          <a:xfrm>
            <a:off x="9144000" y="114300"/>
            <a:ext cx="4565854" cy="4222546"/>
            <a:chOff x="0" y="0"/>
            <a:chExt cx="989503" cy="915102"/>
          </a:xfrm>
        </p:grpSpPr>
        <p:sp>
          <p:nvSpPr>
            <p:cNvPr id="9" name="Freeform 9"/>
            <p:cNvSpPr/>
            <p:nvPr/>
          </p:nvSpPr>
          <p:spPr>
            <a:xfrm>
              <a:off x="0" y="0"/>
              <a:ext cx="989503" cy="915102"/>
            </a:xfrm>
            <a:custGeom>
              <a:avLst/>
              <a:gdLst/>
              <a:ahLst/>
              <a:cxnLst/>
              <a:rect l="l" t="t" r="r" b="b"/>
              <a:pathLst>
                <a:path w="989503" h="915102">
                  <a:moveTo>
                    <a:pt x="494752" y="0"/>
                  </a:moveTo>
                  <a:cubicBezTo>
                    <a:pt x="221508" y="0"/>
                    <a:pt x="0" y="204853"/>
                    <a:pt x="0" y="457551"/>
                  </a:cubicBezTo>
                  <a:cubicBezTo>
                    <a:pt x="0" y="710249"/>
                    <a:pt x="221508" y="915102"/>
                    <a:pt x="494752" y="915102"/>
                  </a:cubicBezTo>
                  <a:cubicBezTo>
                    <a:pt x="767995" y="915102"/>
                    <a:pt x="989503" y="710249"/>
                    <a:pt x="989503" y="457551"/>
                  </a:cubicBezTo>
                  <a:cubicBezTo>
                    <a:pt x="989503" y="204853"/>
                    <a:pt x="767995" y="0"/>
                    <a:pt x="494752" y="0"/>
                  </a:cubicBezTo>
                  <a:close/>
                </a:path>
              </a:pathLst>
            </a:custGeom>
            <a:solidFill>
              <a:srgbClr val="BDBDBD"/>
            </a:solidFill>
          </p:spPr>
          <p:txBody>
            <a:bodyPr/>
            <a:lstStyle/>
            <a:p>
              <a:endParaRPr lang="en-IL"/>
            </a:p>
          </p:txBody>
        </p:sp>
        <p:sp>
          <p:nvSpPr>
            <p:cNvPr id="10" name="TextBox 10"/>
            <p:cNvSpPr txBox="1"/>
            <p:nvPr/>
          </p:nvSpPr>
          <p:spPr>
            <a:xfrm>
              <a:off x="92766" y="45993"/>
              <a:ext cx="803971" cy="829245"/>
            </a:xfrm>
            <a:prstGeom prst="rect">
              <a:avLst/>
            </a:prstGeom>
          </p:spPr>
          <p:txBody>
            <a:bodyPr lIns="50800" tIns="50800" rIns="50800" bIns="50800" rtlCol="0" anchor="ctr"/>
            <a:lstStyle/>
            <a:p>
              <a:pPr algn="ctr" rtl="1">
                <a:lnSpc>
                  <a:spcPts val="5039"/>
                </a:lnSpc>
              </a:pPr>
              <a:r>
                <a:rPr lang="he-IL" sz="4199" dirty="0">
                  <a:solidFill>
                    <a:srgbClr val="000000"/>
                  </a:solidFill>
                  <a:latin typeface="Aran 500" panose="020B0604020202020204" charset="-79"/>
                  <a:ea typeface="ITC Franklin Gothic LT Condensed"/>
                  <a:cs typeface="Aran 500" panose="020B0604020202020204" charset="-79"/>
                  <a:sym typeface="ITC Franklin Gothic LT Condensed"/>
                  <a:rtl/>
                </a:rPr>
                <a:t>כריזמטי, אבל “אחד משלנו”</a:t>
              </a:r>
            </a:p>
          </p:txBody>
        </p:sp>
      </p:grpSp>
      <p:grpSp>
        <p:nvGrpSpPr>
          <p:cNvPr id="11" name="Group 11"/>
          <p:cNvGrpSpPr/>
          <p:nvPr/>
        </p:nvGrpSpPr>
        <p:grpSpPr>
          <a:xfrm>
            <a:off x="13188744" y="190502"/>
            <a:ext cx="4565854" cy="4222545"/>
            <a:chOff x="19979" y="-44485"/>
            <a:chExt cx="989503" cy="915102"/>
          </a:xfrm>
        </p:grpSpPr>
        <p:sp>
          <p:nvSpPr>
            <p:cNvPr id="12" name="Freeform 12"/>
            <p:cNvSpPr/>
            <p:nvPr/>
          </p:nvSpPr>
          <p:spPr>
            <a:xfrm>
              <a:off x="19979" y="-44485"/>
              <a:ext cx="989503" cy="915102"/>
            </a:xfrm>
            <a:custGeom>
              <a:avLst/>
              <a:gdLst/>
              <a:ahLst/>
              <a:cxnLst/>
              <a:rect l="l" t="t" r="r" b="b"/>
              <a:pathLst>
                <a:path w="989503" h="915102">
                  <a:moveTo>
                    <a:pt x="494752" y="0"/>
                  </a:moveTo>
                  <a:cubicBezTo>
                    <a:pt x="221508" y="0"/>
                    <a:pt x="0" y="204853"/>
                    <a:pt x="0" y="457551"/>
                  </a:cubicBezTo>
                  <a:cubicBezTo>
                    <a:pt x="0" y="710249"/>
                    <a:pt x="221508" y="915102"/>
                    <a:pt x="494752" y="915102"/>
                  </a:cubicBezTo>
                  <a:cubicBezTo>
                    <a:pt x="767995" y="915102"/>
                    <a:pt x="989503" y="710249"/>
                    <a:pt x="989503" y="457551"/>
                  </a:cubicBezTo>
                  <a:cubicBezTo>
                    <a:pt x="989503" y="204853"/>
                    <a:pt x="767995" y="0"/>
                    <a:pt x="494752" y="0"/>
                  </a:cubicBezTo>
                  <a:close/>
                </a:path>
              </a:pathLst>
            </a:custGeom>
            <a:solidFill>
              <a:srgbClr val="BDBDBD"/>
            </a:solidFill>
          </p:spPr>
          <p:txBody>
            <a:bodyPr/>
            <a:lstStyle/>
            <a:p>
              <a:endParaRPr lang="en-IL"/>
            </a:p>
          </p:txBody>
        </p:sp>
        <p:sp>
          <p:nvSpPr>
            <p:cNvPr id="13" name="TextBox 13"/>
            <p:cNvSpPr txBox="1"/>
            <p:nvPr/>
          </p:nvSpPr>
          <p:spPr>
            <a:xfrm>
              <a:off x="92766" y="66"/>
              <a:ext cx="803971" cy="829245"/>
            </a:xfrm>
            <a:prstGeom prst="rect">
              <a:avLst/>
            </a:prstGeom>
          </p:spPr>
          <p:txBody>
            <a:bodyPr lIns="50800" tIns="50800" rIns="50800" bIns="50800" rtlCol="0" anchor="ctr"/>
            <a:lstStyle/>
            <a:p>
              <a:pPr algn="ctr" rtl="1">
                <a:lnSpc>
                  <a:spcPts val="4919"/>
                </a:lnSpc>
              </a:pPr>
              <a:r>
                <a:rPr lang="he-IL" sz="4099" dirty="0">
                  <a:solidFill>
                    <a:srgbClr val="000000"/>
                  </a:solidFill>
                  <a:latin typeface="Aran 500" panose="020B0604020202020204" charset="-79"/>
                  <a:ea typeface="ITC Franklin Gothic LT Condensed"/>
                  <a:cs typeface="Aran 500" panose="020B0604020202020204" charset="-79"/>
                  <a:sym typeface="ITC Franklin Gothic LT Condensed"/>
                  <a:rtl/>
                </a:rPr>
                <a:t>וולגריות וחוסר נימוס שמסמנים ‘עממיות’</a:t>
              </a:r>
            </a:p>
          </p:txBody>
        </p:sp>
      </p:gr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F2F2"/>
        </a:solidFill>
        <a:effectLst/>
      </p:bgPr>
    </p:bg>
    <p:spTree>
      <p:nvGrpSpPr>
        <p:cNvPr id="1" name=""/>
        <p:cNvGrpSpPr/>
        <p:nvPr/>
      </p:nvGrpSpPr>
      <p:grpSpPr>
        <a:xfrm>
          <a:off x="0" y="0"/>
          <a:ext cx="0" cy="0"/>
          <a:chOff x="0" y="0"/>
          <a:chExt cx="0" cy="0"/>
        </a:xfrm>
      </p:grpSpPr>
      <p:grpSp>
        <p:nvGrpSpPr>
          <p:cNvPr id="2" name="Group 2"/>
          <p:cNvGrpSpPr/>
          <p:nvPr/>
        </p:nvGrpSpPr>
        <p:grpSpPr>
          <a:xfrm>
            <a:off x="10734675" y="-161155"/>
            <a:ext cx="7714240" cy="10609309"/>
            <a:chOff x="0" y="0"/>
            <a:chExt cx="10285653" cy="14145746"/>
          </a:xfrm>
        </p:grpSpPr>
        <p:pic>
          <p:nvPicPr>
            <p:cNvPr id="3" name="Picture 3"/>
            <p:cNvPicPr>
              <a:picLocks noChangeAspect="1"/>
            </p:cNvPicPr>
            <p:nvPr/>
          </p:nvPicPr>
          <p:blipFill>
            <a:blip r:embed="rId2"/>
            <a:srcRect l="13644" r="13644"/>
            <a:stretch>
              <a:fillRect/>
            </a:stretch>
          </p:blipFill>
          <p:spPr>
            <a:xfrm>
              <a:off x="0" y="0"/>
              <a:ext cx="10285653" cy="14145746"/>
            </a:xfrm>
            <a:prstGeom prst="rect">
              <a:avLst/>
            </a:prstGeom>
          </p:spPr>
        </p:pic>
      </p:grpSp>
      <p:sp>
        <p:nvSpPr>
          <p:cNvPr id="4" name="TextBox 4"/>
          <p:cNvSpPr txBox="1"/>
          <p:nvPr/>
        </p:nvSpPr>
        <p:spPr>
          <a:xfrm>
            <a:off x="1163391" y="419100"/>
            <a:ext cx="8724706" cy="2396868"/>
          </a:xfrm>
          <a:prstGeom prst="rect">
            <a:avLst/>
          </a:prstGeom>
        </p:spPr>
        <p:txBody>
          <a:bodyPr lIns="0" tIns="0" rIns="0" bIns="0" rtlCol="0" anchor="t">
            <a:spAutoFit/>
          </a:bodyPr>
          <a:lstStyle/>
          <a:p>
            <a:pPr algn="ctr" rtl="1">
              <a:lnSpc>
                <a:spcPts val="8869"/>
              </a:lnSpc>
            </a:pPr>
            <a:r>
              <a:rPr lang="he-IL" sz="11086">
                <a:solidFill>
                  <a:srgbClr val="262525"/>
                </a:solidFill>
                <a:latin typeface="Asakim"/>
                <a:ea typeface="Asakim"/>
                <a:cs typeface="Asakim"/>
                <a:sym typeface="Asakim"/>
                <a:rtl/>
              </a:rPr>
              <a:t>מדיניות פופוליסטית</a:t>
            </a:r>
          </a:p>
        </p:txBody>
      </p:sp>
      <p:sp>
        <p:nvSpPr>
          <p:cNvPr id="5" name="TextBox 5"/>
          <p:cNvSpPr txBox="1"/>
          <p:nvPr/>
        </p:nvSpPr>
        <p:spPr>
          <a:xfrm>
            <a:off x="914400" y="3085146"/>
            <a:ext cx="9486900" cy="6782754"/>
          </a:xfrm>
          <a:prstGeom prst="rect">
            <a:avLst/>
          </a:prstGeom>
        </p:spPr>
        <p:txBody>
          <a:bodyPr wrap="square" lIns="0" tIns="0" rIns="0" bIns="0" rtlCol="0" anchor="t">
            <a:spAutoFit/>
          </a:bodyPr>
          <a:lstStyle/>
          <a:p>
            <a:pPr marL="911021" lvl="1" indent="-455510" algn="r" rtl="1">
              <a:lnSpc>
                <a:spcPts val="5907"/>
              </a:lnSpc>
              <a:buFont typeface="Arial"/>
              <a:buChar char="•"/>
            </a:pPr>
            <a:r>
              <a:rPr lang="he-IL" sz="4219" dirty="0">
                <a:solidFill>
                  <a:srgbClr val="262525"/>
                </a:solidFill>
                <a:latin typeface="Aran 500" panose="020B0604020202020204" charset="-79"/>
                <a:ea typeface="ITC Franklin Gothic LT Condensed"/>
                <a:cs typeface="Aran 500" panose="020B0604020202020204" charset="-79"/>
                <a:sym typeface="ITC Franklin Gothic LT Condensed"/>
                <a:rtl/>
              </a:rPr>
              <a:t>הגבלות על הגירה ומדיניות אנטי-מהגרים</a:t>
            </a:r>
            <a:br>
              <a:rPr lang="en-US" sz="4219" dirty="0">
                <a:solidFill>
                  <a:srgbClr val="262525"/>
                </a:solidFill>
                <a:latin typeface="Aran 500" panose="020B0604020202020204" charset="-79"/>
                <a:ea typeface="ITC Franklin Gothic LT Condensed"/>
                <a:cs typeface="Aran 500" panose="020B0604020202020204" charset="-79"/>
                <a:sym typeface="ITC Franklin Gothic LT Condensed"/>
                <a:rtl/>
              </a:rPr>
            </a:br>
            <a:endParaRPr lang="he-IL" sz="4219" dirty="0">
              <a:solidFill>
                <a:srgbClr val="262525"/>
              </a:solidFill>
              <a:latin typeface="Aran 500" panose="020B0604020202020204" charset="-79"/>
              <a:ea typeface="ITC Franklin Gothic LT Condensed"/>
              <a:cs typeface="Aran 500" panose="020B0604020202020204" charset="-79"/>
              <a:sym typeface="ITC Franklin Gothic LT Condensed"/>
              <a:rtl/>
            </a:endParaRPr>
          </a:p>
          <a:p>
            <a:pPr marL="911021" lvl="1" indent="-455510" algn="r" rtl="1">
              <a:lnSpc>
                <a:spcPts val="5907"/>
              </a:lnSpc>
              <a:buFont typeface="Arial"/>
              <a:buChar char="•"/>
            </a:pPr>
            <a:r>
              <a:rPr lang="he-IL" sz="4219" dirty="0">
                <a:solidFill>
                  <a:srgbClr val="262525"/>
                </a:solidFill>
                <a:latin typeface="Aran 500" panose="020B0604020202020204" charset="-79"/>
                <a:ea typeface="ITC Franklin Gothic LT Condensed"/>
                <a:cs typeface="Aran 500" panose="020B0604020202020204" charset="-79"/>
                <a:sym typeface="ITC Franklin Gothic LT Condensed"/>
                <a:rtl/>
              </a:rPr>
              <a:t>התנגדות להסכמי סחר גלובאליים והסדרים בינלאומיים</a:t>
            </a:r>
            <a:br>
              <a:rPr lang="en-US" sz="4219" dirty="0">
                <a:solidFill>
                  <a:srgbClr val="262525"/>
                </a:solidFill>
                <a:latin typeface="Aran 500" panose="020B0604020202020204" charset="-79"/>
                <a:ea typeface="ITC Franklin Gothic LT Condensed"/>
                <a:cs typeface="Aran 500" panose="020B0604020202020204" charset="-79"/>
                <a:sym typeface="ITC Franklin Gothic LT Condensed"/>
                <a:rtl/>
              </a:rPr>
            </a:br>
            <a:endParaRPr lang="he-IL" sz="4219" dirty="0">
              <a:solidFill>
                <a:srgbClr val="262525"/>
              </a:solidFill>
              <a:latin typeface="Aran 500" panose="020B0604020202020204" charset="-79"/>
              <a:ea typeface="ITC Franklin Gothic LT Condensed"/>
              <a:cs typeface="Aran 500" panose="020B0604020202020204" charset="-79"/>
              <a:sym typeface="ITC Franklin Gothic LT Condensed"/>
              <a:rtl/>
            </a:endParaRPr>
          </a:p>
          <a:p>
            <a:pPr marL="911021" lvl="1" indent="-455510" algn="r" rtl="1">
              <a:lnSpc>
                <a:spcPts val="5907"/>
              </a:lnSpc>
              <a:buFont typeface="Arial"/>
              <a:buChar char="•"/>
            </a:pPr>
            <a:r>
              <a:rPr lang="he-IL" sz="4219" dirty="0">
                <a:solidFill>
                  <a:srgbClr val="262525"/>
                </a:solidFill>
                <a:latin typeface="Aran 500" panose="020B0604020202020204" charset="-79"/>
                <a:ea typeface="ITC Franklin Gothic LT Condensed"/>
                <a:cs typeface="Aran 500" panose="020B0604020202020204" charset="-79"/>
                <a:sym typeface="ITC Franklin Gothic LT Condensed"/>
                <a:rtl/>
              </a:rPr>
              <a:t>צעדים סימבוליים לחיזוק זהות ורדיפת מתנגדים</a:t>
            </a:r>
            <a:br>
              <a:rPr lang="en-US" sz="4219" dirty="0">
                <a:solidFill>
                  <a:srgbClr val="262525"/>
                </a:solidFill>
                <a:latin typeface="Aran 500" panose="020B0604020202020204" charset="-79"/>
                <a:ea typeface="ITC Franklin Gothic LT Condensed"/>
                <a:cs typeface="Aran 500" panose="020B0604020202020204" charset="-79"/>
                <a:sym typeface="ITC Franklin Gothic LT Condensed"/>
                <a:rtl/>
              </a:rPr>
            </a:br>
            <a:endParaRPr lang="he-IL" sz="4219" dirty="0">
              <a:solidFill>
                <a:srgbClr val="262525"/>
              </a:solidFill>
              <a:latin typeface="Aran 500" panose="020B0604020202020204" charset="-79"/>
              <a:ea typeface="ITC Franklin Gothic LT Condensed"/>
              <a:cs typeface="Aran 500" panose="020B0604020202020204" charset="-79"/>
              <a:sym typeface="ITC Franklin Gothic LT Condensed"/>
              <a:rtl/>
            </a:endParaRPr>
          </a:p>
          <a:p>
            <a:pPr marL="911021" lvl="1" indent="-455510" algn="r" rtl="1">
              <a:lnSpc>
                <a:spcPts val="5907"/>
              </a:lnSpc>
              <a:buFont typeface="Arial"/>
              <a:buChar char="•"/>
            </a:pPr>
            <a:r>
              <a:rPr lang="he-IL" sz="4219" dirty="0">
                <a:solidFill>
                  <a:srgbClr val="262525"/>
                </a:solidFill>
                <a:latin typeface="Aran 500" panose="020B0604020202020204" charset="-79"/>
                <a:ea typeface="ITC Franklin Gothic LT Condensed"/>
                <a:cs typeface="Aran 500" panose="020B0604020202020204" charset="-79"/>
                <a:sym typeface="ITC Franklin Gothic LT Condensed"/>
                <a:rtl/>
              </a:rPr>
              <a:t>תמיכה בשוק חופשי עם מדיניות סוציאלית לפיצוי השכבות הנמוכות</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6622050" y="247181"/>
            <a:ext cx="15444290" cy="10287000"/>
          </a:xfrm>
          <a:custGeom>
            <a:avLst/>
            <a:gdLst/>
            <a:ahLst/>
            <a:cxnLst/>
            <a:rect l="l" t="t" r="r" b="b"/>
            <a:pathLst>
              <a:path w="15444290" h="10287000">
                <a:moveTo>
                  <a:pt x="0" y="0"/>
                </a:moveTo>
                <a:lnTo>
                  <a:pt x="15444290" y="0"/>
                </a:lnTo>
                <a:lnTo>
                  <a:pt x="15444290" y="10287000"/>
                </a:lnTo>
                <a:lnTo>
                  <a:pt x="0" y="10287000"/>
                </a:lnTo>
                <a:lnTo>
                  <a:pt x="0" y="0"/>
                </a:lnTo>
                <a:close/>
              </a:path>
            </a:pathLst>
          </a:custGeom>
          <a:blipFill>
            <a:blip r:embed="rId2"/>
            <a:stretch>
              <a:fillRect/>
            </a:stretch>
          </a:blipFill>
        </p:spPr>
        <p:txBody>
          <a:bodyPr/>
          <a:lstStyle/>
          <a:p>
            <a:endParaRPr lang="en-IL"/>
          </a:p>
        </p:txBody>
      </p:sp>
      <p:grpSp>
        <p:nvGrpSpPr>
          <p:cNvPr id="3" name="Group 3"/>
          <p:cNvGrpSpPr/>
          <p:nvPr/>
        </p:nvGrpSpPr>
        <p:grpSpPr>
          <a:xfrm>
            <a:off x="0" y="3159055"/>
            <a:ext cx="8453166" cy="4463252"/>
            <a:chOff x="0" y="0"/>
            <a:chExt cx="2226348" cy="1175507"/>
          </a:xfrm>
        </p:grpSpPr>
        <p:sp>
          <p:nvSpPr>
            <p:cNvPr id="4" name="Freeform 4"/>
            <p:cNvSpPr/>
            <p:nvPr/>
          </p:nvSpPr>
          <p:spPr>
            <a:xfrm>
              <a:off x="0" y="0"/>
              <a:ext cx="2226348" cy="1175507"/>
            </a:xfrm>
            <a:custGeom>
              <a:avLst/>
              <a:gdLst/>
              <a:ahLst/>
              <a:cxnLst/>
              <a:rect l="l" t="t" r="r" b="b"/>
              <a:pathLst>
                <a:path w="2226348" h="1175507">
                  <a:moveTo>
                    <a:pt x="0" y="0"/>
                  </a:moveTo>
                  <a:lnTo>
                    <a:pt x="2226348" y="0"/>
                  </a:lnTo>
                  <a:lnTo>
                    <a:pt x="2226348" y="1175507"/>
                  </a:lnTo>
                  <a:lnTo>
                    <a:pt x="0" y="1175507"/>
                  </a:lnTo>
                  <a:close/>
                </a:path>
              </a:pathLst>
            </a:custGeom>
            <a:solidFill>
              <a:srgbClr val="868686"/>
            </a:solidFill>
          </p:spPr>
          <p:txBody>
            <a:bodyPr/>
            <a:lstStyle/>
            <a:p>
              <a:endParaRPr lang="en-IL"/>
            </a:p>
          </p:txBody>
        </p:sp>
        <p:sp>
          <p:nvSpPr>
            <p:cNvPr id="5" name="TextBox 5"/>
            <p:cNvSpPr txBox="1"/>
            <p:nvPr/>
          </p:nvSpPr>
          <p:spPr>
            <a:xfrm>
              <a:off x="0" y="-38100"/>
              <a:ext cx="2226348" cy="1213607"/>
            </a:xfrm>
            <a:prstGeom prst="rect">
              <a:avLst/>
            </a:prstGeom>
          </p:spPr>
          <p:txBody>
            <a:bodyPr lIns="50800" tIns="50800" rIns="50800" bIns="50800" rtlCol="0" anchor="ctr"/>
            <a:lstStyle/>
            <a:p>
              <a:pPr algn="ctr">
                <a:lnSpc>
                  <a:spcPts val="2160"/>
                </a:lnSpc>
              </a:pPr>
              <a:endParaRPr/>
            </a:p>
          </p:txBody>
        </p:sp>
      </p:grpSp>
      <p:sp>
        <p:nvSpPr>
          <p:cNvPr id="6" name="TextBox 6"/>
          <p:cNvSpPr txBox="1"/>
          <p:nvPr/>
        </p:nvSpPr>
        <p:spPr>
          <a:xfrm>
            <a:off x="0" y="3464637"/>
            <a:ext cx="8453166" cy="3838873"/>
          </a:xfrm>
          <a:prstGeom prst="rect">
            <a:avLst/>
          </a:prstGeom>
        </p:spPr>
        <p:txBody>
          <a:bodyPr lIns="0" tIns="0" rIns="0" bIns="0" rtlCol="0" anchor="t">
            <a:spAutoFit/>
          </a:bodyPr>
          <a:lstStyle/>
          <a:p>
            <a:pPr marL="914821" lvl="1" indent="-457411" algn="r" rtl="1">
              <a:lnSpc>
                <a:spcPts val="5084"/>
              </a:lnSpc>
              <a:buFont typeface="Arial"/>
              <a:buChar char="•"/>
            </a:pPr>
            <a:r>
              <a:rPr lang="he-IL" sz="4237" dirty="0">
                <a:solidFill>
                  <a:srgbClr val="F1F2F2"/>
                </a:solidFill>
                <a:latin typeface="Aran 500"/>
                <a:ea typeface="Aran 500"/>
                <a:cs typeface="Aran 500"/>
                <a:sym typeface="Aran 500"/>
                <a:rtl/>
              </a:rPr>
              <a:t>מרגיש שנשאר מאחור מבחינה כלכלית, תרבותית, זהותית</a:t>
            </a:r>
          </a:p>
          <a:p>
            <a:pPr marL="914821" lvl="1" indent="-457411" algn="r" rtl="1">
              <a:lnSpc>
                <a:spcPts val="5084"/>
              </a:lnSpc>
              <a:buFont typeface="Arial"/>
              <a:buChar char="•"/>
            </a:pPr>
            <a:r>
              <a:rPr lang="he-IL" sz="4237" dirty="0">
                <a:solidFill>
                  <a:srgbClr val="F1F2F2"/>
                </a:solidFill>
                <a:latin typeface="Aran 500"/>
                <a:ea typeface="Aran 500"/>
                <a:cs typeface="Aran 500"/>
                <a:sym typeface="Aran 500"/>
                <a:rtl/>
              </a:rPr>
              <a:t>תמיכה מובהקת של גברים ממעמד העובדים/פריפריה חברתית</a:t>
            </a:r>
          </a:p>
          <a:p>
            <a:pPr marL="914821" lvl="1" indent="-457411" algn="r" rtl="1">
              <a:lnSpc>
                <a:spcPts val="5084"/>
              </a:lnSpc>
              <a:buFont typeface="Arial"/>
              <a:buChar char="•"/>
            </a:pPr>
            <a:r>
              <a:rPr lang="he-IL" sz="4237" dirty="0">
                <a:solidFill>
                  <a:srgbClr val="F1F2F2"/>
                </a:solidFill>
                <a:latin typeface="Aran 500"/>
                <a:ea typeface="Aran 500"/>
                <a:cs typeface="Aran 500"/>
                <a:sym typeface="Aran 500"/>
                <a:rtl/>
              </a:rPr>
              <a:t>מאשים את הממשלות הקודמות בצרותיו</a:t>
            </a:r>
          </a:p>
          <a:p>
            <a:pPr marL="914821" lvl="1" indent="-457411" algn="r" rtl="1">
              <a:lnSpc>
                <a:spcPts val="5084"/>
              </a:lnSpc>
              <a:buFont typeface="Arial"/>
              <a:buChar char="•"/>
            </a:pPr>
            <a:r>
              <a:rPr lang="he-IL" sz="4237" dirty="0">
                <a:solidFill>
                  <a:srgbClr val="F1F2F2"/>
                </a:solidFill>
                <a:latin typeface="Aran 500"/>
                <a:ea typeface="Aran 500"/>
                <a:cs typeface="Aran 500"/>
                <a:sym typeface="Aran 500"/>
                <a:rtl/>
              </a:rPr>
              <a:t>מרגיש חוסר צדק בייצוג קולו בדמוקרטיה</a:t>
            </a:r>
          </a:p>
        </p:txBody>
      </p:sp>
      <p:sp>
        <p:nvSpPr>
          <p:cNvPr id="7" name="TextBox 7"/>
          <p:cNvSpPr txBox="1"/>
          <p:nvPr/>
        </p:nvSpPr>
        <p:spPr>
          <a:xfrm>
            <a:off x="7950842" y="3721030"/>
            <a:ext cx="8324850" cy="3248025"/>
          </a:xfrm>
          <a:prstGeom prst="rect">
            <a:avLst/>
          </a:prstGeom>
        </p:spPr>
        <p:txBody>
          <a:bodyPr lIns="0" tIns="0" rIns="0" bIns="0" rtlCol="0" anchor="t">
            <a:spAutoFit/>
          </a:bodyPr>
          <a:lstStyle/>
          <a:p>
            <a:pPr algn="r" rtl="1">
              <a:lnSpc>
                <a:spcPts val="12000"/>
              </a:lnSpc>
            </a:pPr>
            <a:r>
              <a:rPr lang="he-IL" sz="15000">
                <a:solidFill>
                  <a:srgbClr val="F1F2F2"/>
                </a:solidFill>
                <a:latin typeface="Asakim"/>
                <a:ea typeface="Asakim"/>
                <a:cs typeface="Asakim"/>
                <a:sym typeface="Asakim"/>
                <a:rtl/>
              </a:rPr>
              <a:t>הציבור הפופוליסטי</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F2F2"/>
        </a:solidFill>
        <a:effectLst/>
      </p:bgPr>
    </p:bg>
    <p:spTree>
      <p:nvGrpSpPr>
        <p:cNvPr id="1" name=""/>
        <p:cNvGrpSpPr/>
        <p:nvPr/>
      </p:nvGrpSpPr>
      <p:grpSpPr>
        <a:xfrm>
          <a:off x="0" y="0"/>
          <a:ext cx="0" cy="0"/>
          <a:chOff x="0" y="0"/>
          <a:chExt cx="0" cy="0"/>
        </a:xfrm>
      </p:grpSpPr>
      <p:sp>
        <p:nvSpPr>
          <p:cNvPr id="2" name="Freeform 2"/>
          <p:cNvSpPr/>
          <p:nvPr/>
        </p:nvSpPr>
        <p:spPr>
          <a:xfrm>
            <a:off x="6419850" y="0"/>
            <a:ext cx="12548614" cy="10287000"/>
          </a:xfrm>
          <a:custGeom>
            <a:avLst/>
            <a:gdLst/>
            <a:ahLst/>
            <a:cxnLst/>
            <a:rect l="l" t="t" r="r" b="b"/>
            <a:pathLst>
              <a:path w="12548614" h="10287000">
                <a:moveTo>
                  <a:pt x="0" y="0"/>
                </a:moveTo>
                <a:lnTo>
                  <a:pt x="12548614" y="0"/>
                </a:lnTo>
                <a:lnTo>
                  <a:pt x="12548614" y="10287000"/>
                </a:lnTo>
                <a:lnTo>
                  <a:pt x="0" y="10287000"/>
                </a:lnTo>
                <a:lnTo>
                  <a:pt x="0" y="0"/>
                </a:lnTo>
                <a:close/>
              </a:path>
            </a:pathLst>
          </a:custGeom>
          <a:blipFill>
            <a:blip r:embed="rId2"/>
            <a:stretch>
              <a:fillRect l="-55132" t="-25575" r="-56964" b="-19958"/>
            </a:stretch>
          </a:blipFill>
        </p:spPr>
        <p:txBody>
          <a:bodyPr/>
          <a:lstStyle/>
          <a:p>
            <a:endParaRPr lang="en-IL"/>
          </a:p>
        </p:txBody>
      </p:sp>
      <p:sp>
        <p:nvSpPr>
          <p:cNvPr id="3" name="TextBox 3"/>
          <p:cNvSpPr txBox="1"/>
          <p:nvPr/>
        </p:nvSpPr>
        <p:spPr>
          <a:xfrm>
            <a:off x="259787" y="1200150"/>
            <a:ext cx="5635547" cy="1092101"/>
          </a:xfrm>
          <a:prstGeom prst="rect">
            <a:avLst/>
          </a:prstGeom>
        </p:spPr>
        <p:txBody>
          <a:bodyPr lIns="0" tIns="0" rIns="0" bIns="0" rtlCol="0" anchor="t">
            <a:spAutoFit/>
          </a:bodyPr>
          <a:lstStyle/>
          <a:p>
            <a:pPr algn="r" rtl="1">
              <a:lnSpc>
                <a:spcPts val="4000"/>
              </a:lnSpc>
            </a:pPr>
            <a:r>
              <a:rPr lang="he-IL" sz="5000" dirty="0">
                <a:solidFill>
                  <a:srgbClr val="262525"/>
                </a:solidFill>
                <a:latin typeface="Asakim"/>
                <a:ea typeface="Asakim"/>
                <a:cs typeface="Asakim"/>
                <a:sym typeface="Asakim"/>
                <a:rtl/>
              </a:rPr>
              <a:t>מקרה בוחן:</a:t>
            </a:r>
          </a:p>
          <a:p>
            <a:pPr marL="0" lvl="0" indent="0" algn="r" rtl="1">
              <a:lnSpc>
                <a:spcPts val="4000"/>
              </a:lnSpc>
              <a:spcBef>
                <a:spcPct val="0"/>
              </a:spcBef>
            </a:pPr>
            <a:r>
              <a:rPr lang="he-IL" sz="5000" dirty="0">
                <a:solidFill>
                  <a:srgbClr val="262525"/>
                </a:solidFill>
                <a:latin typeface="Asakim"/>
                <a:ea typeface="Asakim"/>
                <a:cs typeface="Asakim"/>
                <a:sym typeface="Asakim"/>
                <a:rtl/>
              </a:rPr>
              <a:t> מיהם </a:t>
            </a:r>
            <a:r>
              <a:rPr lang="he-IL" sz="5000" dirty="0" err="1">
                <a:solidFill>
                  <a:srgbClr val="262525"/>
                </a:solidFill>
                <a:latin typeface="Asakim"/>
                <a:ea typeface="Asakim"/>
                <a:cs typeface="Asakim"/>
                <a:sym typeface="Asakim"/>
                <a:rtl/>
              </a:rPr>
              <a:t>הטראמפיסטים</a:t>
            </a:r>
            <a:endParaRPr lang="he-IL" sz="5000" dirty="0">
              <a:solidFill>
                <a:srgbClr val="262525"/>
              </a:solidFill>
              <a:latin typeface="Asakim"/>
              <a:ea typeface="Asakim"/>
              <a:cs typeface="Asakim"/>
              <a:sym typeface="Asakim"/>
              <a:rtl/>
            </a:endParaRPr>
          </a:p>
        </p:txBody>
      </p:sp>
      <p:sp>
        <p:nvSpPr>
          <p:cNvPr id="4" name="TextBox 4"/>
          <p:cNvSpPr txBox="1"/>
          <p:nvPr/>
        </p:nvSpPr>
        <p:spPr>
          <a:xfrm>
            <a:off x="6419850" y="625475"/>
            <a:ext cx="3925148" cy="304800"/>
          </a:xfrm>
          <a:prstGeom prst="rect">
            <a:avLst/>
          </a:prstGeom>
        </p:spPr>
        <p:txBody>
          <a:bodyPr lIns="0" tIns="0" rIns="0" bIns="0" rtlCol="0" anchor="t">
            <a:spAutoFit/>
          </a:bodyPr>
          <a:lstStyle/>
          <a:p>
            <a:pPr algn="just">
              <a:lnSpc>
                <a:spcPts val="2160"/>
              </a:lnSpc>
            </a:pPr>
            <a:r>
              <a:rPr lang="en-US" sz="1800" b="1">
                <a:solidFill>
                  <a:srgbClr val="262525"/>
                </a:solidFill>
                <a:latin typeface="ITC Franklin Gothic LT Condensed Semi-Bold"/>
                <a:ea typeface="ITC Franklin Gothic LT Condensed Semi-Bold"/>
                <a:cs typeface="ITC Franklin Gothic LT Condensed Semi-Bold"/>
                <a:sym typeface="ITC Franklin Gothic LT Condensed Semi-Bold"/>
              </a:rPr>
              <a:t>CAST</a:t>
            </a:r>
          </a:p>
        </p:txBody>
      </p:sp>
      <p:sp>
        <p:nvSpPr>
          <p:cNvPr id="5" name="TextBox 5"/>
          <p:cNvSpPr txBox="1"/>
          <p:nvPr/>
        </p:nvSpPr>
        <p:spPr>
          <a:xfrm>
            <a:off x="418138" y="3532514"/>
            <a:ext cx="5477196" cy="3128742"/>
          </a:xfrm>
          <a:prstGeom prst="rect">
            <a:avLst/>
          </a:prstGeom>
        </p:spPr>
        <p:txBody>
          <a:bodyPr lIns="0" tIns="0" rIns="0" bIns="0" rtlCol="0" anchor="t">
            <a:spAutoFit/>
          </a:bodyPr>
          <a:lstStyle/>
          <a:p>
            <a:pPr algn="ctr" rtl="1">
              <a:lnSpc>
                <a:spcPts val="6092"/>
              </a:lnSpc>
              <a:spcBef>
                <a:spcPct val="0"/>
              </a:spcBef>
            </a:pPr>
            <a:r>
              <a:rPr lang="he-IL" sz="5076" dirty="0">
                <a:solidFill>
                  <a:srgbClr val="262525"/>
                </a:solidFill>
                <a:latin typeface="Aran 500" panose="020B0604020202020204" charset="-79"/>
                <a:ea typeface="ITC Franklin Gothic LT Condensed"/>
                <a:cs typeface="Aran 500" panose="020B0604020202020204" charset="-79"/>
                <a:sym typeface="ITC Franklin Gothic LT Condensed"/>
                <a:rtl/>
              </a:rPr>
              <a:t>גברים במקצועות תעשייתיים, נטולי תואר אקדמי, שחיים לרוב מחוץ לחוף המזרחי והמערבי</a:t>
            </a:r>
          </a:p>
        </p:txBody>
      </p:sp>
      <p:sp>
        <p:nvSpPr>
          <p:cNvPr id="6" name="TextBox 6"/>
          <p:cNvSpPr txBox="1"/>
          <p:nvPr/>
        </p:nvSpPr>
        <p:spPr>
          <a:xfrm>
            <a:off x="2002574" y="8695197"/>
            <a:ext cx="2308324" cy="358175"/>
          </a:xfrm>
          <a:prstGeom prst="rect">
            <a:avLst/>
          </a:prstGeom>
        </p:spPr>
        <p:txBody>
          <a:bodyPr lIns="0" tIns="0" rIns="0" bIns="0" rtlCol="0" anchor="t">
            <a:spAutoFit/>
          </a:bodyPr>
          <a:lstStyle/>
          <a:p>
            <a:pPr algn="ctr" rtl="1">
              <a:lnSpc>
                <a:spcPts val="2773"/>
              </a:lnSpc>
              <a:spcBef>
                <a:spcPct val="0"/>
              </a:spcBef>
            </a:pPr>
            <a:r>
              <a:rPr lang="he-IL" sz="2310" u="sng" dirty="0">
                <a:solidFill>
                  <a:srgbClr val="262525"/>
                </a:solidFill>
                <a:latin typeface="Aran 500" panose="020B0604020202020204" charset="-79"/>
                <a:ea typeface="ITC Franklin Gothic LT Condensed"/>
                <a:cs typeface="Aran 500" panose="020B0604020202020204" charset="-79"/>
                <a:sym typeface="ITC Franklin Gothic LT Condensed"/>
                <a:hlinkClick r:id="rId3" tooltip="https://www.facebook.com/permalink.php?story_fbid=pfbid02vw1WKc8icVDWfbujVJHuoXB6upFu2N5a3S4GPdvKigzhyfQUq8sfXkojERZnmpmel&amp;id=100001467196864"/>
                <a:rtl/>
              </a:rPr>
              <a:t>הסבר של יוסי דהאן</a:t>
            </a:r>
          </a:p>
        </p:txBody>
      </p:sp>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525</Words>
  <Application>Microsoft Office PowerPoint</Application>
  <PresentationFormat>מותאם אישית</PresentationFormat>
  <Paragraphs>57</Paragraphs>
  <Slides>14</Slides>
  <Notes>0</Notes>
  <HiddenSlides>0</HiddenSlides>
  <MMClips>0</MMClips>
  <ScaleCrop>false</ScaleCrop>
  <HeadingPairs>
    <vt:vector size="6" baseType="variant">
      <vt:variant>
        <vt:lpstr>גופנים בשימוש</vt:lpstr>
      </vt:variant>
      <vt:variant>
        <vt:i4>9</vt:i4>
      </vt:variant>
      <vt:variant>
        <vt:lpstr>ערכת נושא</vt:lpstr>
      </vt:variant>
      <vt:variant>
        <vt:i4>1</vt:i4>
      </vt:variant>
      <vt:variant>
        <vt:lpstr>כותרות שקופיות</vt:lpstr>
      </vt:variant>
      <vt:variant>
        <vt:i4>14</vt:i4>
      </vt:variant>
    </vt:vector>
  </HeadingPairs>
  <TitlesOfParts>
    <vt:vector size="24" baseType="lpstr">
      <vt:lpstr>ITC Franklin Gothic LT Condensed</vt:lpstr>
      <vt:lpstr>Squarish Sans</vt:lpstr>
      <vt:lpstr>Assistant Bold</vt:lpstr>
      <vt:lpstr>ITC Franklin Gothic LT Condensed Semi-Bold</vt:lpstr>
      <vt:lpstr>Asakim</vt:lpstr>
      <vt:lpstr>Assistant</vt:lpstr>
      <vt:lpstr>Arial</vt:lpstr>
      <vt:lpstr>Aran 500</vt:lpstr>
      <vt:lpstr>Calibri</vt:lpstr>
      <vt:lpstr>Office Theme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 מהו פופוליזם?</dc:title>
  <cp:lastModifiedBy>Amir Aizenman</cp:lastModifiedBy>
  <cp:revision>3</cp:revision>
  <dcterms:created xsi:type="dcterms:W3CDTF">2006-08-16T00:00:00Z</dcterms:created>
  <dcterms:modified xsi:type="dcterms:W3CDTF">2025-01-28T09:16:57Z</dcterms:modified>
  <dc:identifier>DAGU7mWrRaE</dc:identifier>
</cp:coreProperties>
</file>